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69" r:id="rId5"/>
    <p:sldId id="281" r:id="rId6"/>
    <p:sldId id="283" r:id="rId7"/>
    <p:sldId id="284" r:id="rId8"/>
    <p:sldId id="285" r:id="rId9"/>
    <p:sldId id="270" r:id="rId10"/>
    <p:sldId id="278" r:id="rId11"/>
    <p:sldId id="274" r:id="rId12"/>
    <p:sldId id="279" r:id="rId13"/>
    <p:sldId id="272" r:id="rId14"/>
    <p:sldId id="280" r:id="rId15"/>
    <p:sldId id="275" r:id="rId16"/>
    <p:sldId id="276" r:id="rId17"/>
    <p:sldId id="277" r:id="rId18"/>
    <p:sldId id="286" r:id="rId19"/>
    <p:sldId id="287" r:id="rId20"/>
    <p:sldId id="288" r:id="rId21"/>
    <p:sldId id="289" r:id="rId22"/>
    <p:sldId id="290" r:id="rId23"/>
    <p:sldId id="291" r:id="rId24"/>
  </p:sldIdLst>
  <p:sldSz cx="9144000" cy="6858000" type="screen4x3"/>
  <p:notesSz cx="6858000" cy="9077325"/>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000"/>
    <a:srgbClr val="66FF66"/>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5" autoAdjust="0"/>
    <p:restoredTop sz="91602" autoAdjust="0"/>
  </p:normalViewPr>
  <p:slideViewPr>
    <p:cSldViewPr>
      <p:cViewPr>
        <p:scale>
          <a:sx n="80" d="100"/>
          <a:sy n="80" d="100"/>
        </p:scale>
        <p:origin x="-1356" y="27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57" d="100"/>
          <a:sy n="57" d="100"/>
        </p:scale>
        <p:origin x="-2490" y="-90"/>
      </p:cViewPr>
      <p:guideLst>
        <p:guide orient="horz" pos="285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4025"/>
          </a:xfrm>
          <a:prstGeom prst="rect">
            <a:avLst/>
          </a:prstGeom>
          <a:noFill/>
          <a:ln w="9525">
            <a:noFill/>
            <a:miter lim="800000"/>
            <a:headEnd/>
            <a:tailEnd/>
          </a:ln>
        </p:spPr>
        <p:txBody>
          <a:bodyPr vert="horz" wrap="square" lIns="89565" tIns="44783" rIns="89565" bIns="44783" numCol="1" anchor="t" anchorCtr="0" compatLnSpc="1">
            <a:prstTxWarp prst="textNoShape">
              <a:avLst/>
            </a:prstTxWarp>
          </a:bodyPr>
          <a:lstStyle>
            <a:lvl1pPr defTabSz="895350">
              <a:defRPr sz="1200">
                <a:latin typeface="Arial" pitchFamily="34" charset="0"/>
              </a:defRPr>
            </a:lvl1pPr>
          </a:lstStyle>
          <a:p>
            <a:pPr>
              <a:defRPr/>
            </a:pPr>
            <a:endParaRPr lang="en-US" dirty="0"/>
          </a:p>
        </p:txBody>
      </p:sp>
      <p:sp>
        <p:nvSpPr>
          <p:cNvPr id="81923"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p:spPr>
        <p:txBody>
          <a:bodyPr vert="horz" wrap="square" lIns="89565" tIns="44783" rIns="89565" bIns="44783" numCol="1" anchor="t" anchorCtr="0" compatLnSpc="1">
            <a:prstTxWarp prst="textNoShape">
              <a:avLst/>
            </a:prstTxWarp>
          </a:bodyPr>
          <a:lstStyle>
            <a:lvl1pPr algn="r" defTabSz="895350">
              <a:defRPr sz="1200">
                <a:latin typeface="Arial" pitchFamily="34" charset="0"/>
              </a:defRPr>
            </a:lvl1pPr>
          </a:lstStyle>
          <a:p>
            <a:pPr>
              <a:defRPr/>
            </a:pPr>
            <a:fld id="{A9D2A9C9-A489-4BEA-9EC9-A2DA8643154D}" type="datetimeFigureOut">
              <a:rPr lang="en-US"/>
              <a:pPr>
                <a:defRPr/>
              </a:pPr>
              <a:t>3/28/2016</a:t>
            </a:fld>
            <a:endParaRPr lang="en-US" dirty="0"/>
          </a:p>
        </p:txBody>
      </p:sp>
      <p:sp>
        <p:nvSpPr>
          <p:cNvPr id="81924"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p:spPr>
        <p:txBody>
          <a:bodyPr vert="horz" wrap="square" lIns="89565" tIns="44783" rIns="89565" bIns="44783" numCol="1" anchor="b" anchorCtr="0" compatLnSpc="1">
            <a:prstTxWarp prst="textNoShape">
              <a:avLst/>
            </a:prstTxWarp>
          </a:bodyPr>
          <a:lstStyle>
            <a:lvl1pPr defTabSz="895350">
              <a:defRPr sz="1200">
                <a:latin typeface="Arial" pitchFamily="34" charset="0"/>
              </a:defRPr>
            </a:lvl1pPr>
          </a:lstStyle>
          <a:p>
            <a:pPr>
              <a:defRPr/>
            </a:pPr>
            <a:endParaRPr lang="en-US" dirty="0"/>
          </a:p>
        </p:txBody>
      </p:sp>
      <p:sp>
        <p:nvSpPr>
          <p:cNvPr id="81925"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p:spPr>
        <p:txBody>
          <a:bodyPr vert="horz" wrap="square" lIns="89565" tIns="44783" rIns="89565" bIns="44783" numCol="1" anchor="b" anchorCtr="0" compatLnSpc="1">
            <a:prstTxWarp prst="textNoShape">
              <a:avLst/>
            </a:prstTxWarp>
          </a:bodyPr>
          <a:lstStyle>
            <a:lvl1pPr algn="r" defTabSz="895350">
              <a:defRPr sz="1200">
                <a:latin typeface="Arial" pitchFamily="34" charset="0"/>
              </a:defRPr>
            </a:lvl1pPr>
          </a:lstStyle>
          <a:p>
            <a:pPr>
              <a:defRPr/>
            </a:pPr>
            <a:fld id="{03584B53-098B-4950-A7CD-CA91181805FF}"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4025"/>
          </a:xfrm>
          <a:prstGeom prst="rect">
            <a:avLst/>
          </a:prstGeom>
          <a:noFill/>
          <a:ln w="9525">
            <a:noFill/>
            <a:miter lim="800000"/>
            <a:headEnd/>
            <a:tailEnd/>
          </a:ln>
        </p:spPr>
        <p:txBody>
          <a:bodyPr vert="horz" wrap="square" lIns="91052" tIns="45526" rIns="91052" bIns="45526" numCol="1" anchor="t" anchorCtr="0" compatLnSpc="1">
            <a:prstTxWarp prst="textNoShape">
              <a:avLst/>
            </a:prstTxWarp>
          </a:bodyPr>
          <a:lstStyle>
            <a:lvl1pPr defTabSz="911225">
              <a:defRPr sz="1200" b="0">
                <a:latin typeface="Arial" pitchFamily="34" charset="0"/>
              </a:defRPr>
            </a:lvl1pPr>
          </a:lstStyle>
          <a:p>
            <a:pPr>
              <a:defRPr/>
            </a:pPr>
            <a:endParaRPr lang="en-US" dirty="0"/>
          </a:p>
        </p:txBody>
      </p:sp>
      <p:sp>
        <p:nvSpPr>
          <p:cNvPr id="5123" name="Rectangle 3"/>
          <p:cNvSpPr>
            <a:spLocks noGrp="1" noChangeArrowheads="1"/>
          </p:cNvSpPr>
          <p:nvPr>
            <p:ph type="dt" idx="1"/>
          </p:nvPr>
        </p:nvSpPr>
        <p:spPr bwMode="auto">
          <a:xfrm>
            <a:off x="3884613" y="0"/>
            <a:ext cx="2971800" cy="454025"/>
          </a:xfrm>
          <a:prstGeom prst="rect">
            <a:avLst/>
          </a:prstGeom>
          <a:noFill/>
          <a:ln w="9525">
            <a:noFill/>
            <a:miter lim="800000"/>
            <a:headEnd/>
            <a:tailEnd/>
          </a:ln>
        </p:spPr>
        <p:txBody>
          <a:bodyPr vert="horz" wrap="square" lIns="91052" tIns="45526" rIns="91052" bIns="45526" numCol="1" anchor="t" anchorCtr="0" compatLnSpc="1">
            <a:prstTxWarp prst="textNoShape">
              <a:avLst/>
            </a:prstTxWarp>
          </a:bodyPr>
          <a:lstStyle>
            <a:lvl1pPr algn="r" defTabSz="911225">
              <a:defRPr sz="1200" b="0">
                <a:latin typeface="Arial" pitchFamily="34" charset="0"/>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p:spPr>
        <p:txBody>
          <a:bodyPr vert="horz" wrap="square" lIns="91052" tIns="45526" rIns="91052" bIns="455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p:spPr>
        <p:txBody>
          <a:bodyPr vert="horz" wrap="square" lIns="91052" tIns="45526" rIns="91052" bIns="45526" numCol="1" anchor="b" anchorCtr="0" compatLnSpc="1">
            <a:prstTxWarp prst="textNoShape">
              <a:avLst/>
            </a:prstTxWarp>
          </a:bodyPr>
          <a:lstStyle>
            <a:lvl1pPr defTabSz="911225">
              <a:defRPr sz="1200" b="0">
                <a:latin typeface="Arial" pitchFamily="34" charset="0"/>
              </a:defRPr>
            </a:lvl1pPr>
          </a:lstStyle>
          <a:p>
            <a:pPr>
              <a:defRPr/>
            </a:pPr>
            <a:endParaRPr lang="en-US" dirty="0"/>
          </a:p>
        </p:txBody>
      </p:sp>
      <p:sp>
        <p:nvSpPr>
          <p:cNvPr id="5127"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p:spPr>
        <p:txBody>
          <a:bodyPr vert="horz" wrap="square" lIns="91052" tIns="45526" rIns="91052" bIns="45526" numCol="1" anchor="b" anchorCtr="0" compatLnSpc="1">
            <a:prstTxWarp prst="textNoShape">
              <a:avLst/>
            </a:prstTxWarp>
          </a:bodyPr>
          <a:lstStyle>
            <a:lvl1pPr algn="r" defTabSz="911225">
              <a:defRPr sz="1200" b="0">
                <a:latin typeface="Arial" pitchFamily="34" charset="0"/>
              </a:defRPr>
            </a:lvl1pPr>
          </a:lstStyle>
          <a:p>
            <a:pPr>
              <a:defRPr/>
            </a:pPr>
            <a:fld id="{2E9B833D-E36C-43DF-AD99-5A1610A9730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6AA1FB57-016A-4D65-9BB8-E3F1D0186249}" type="slidenum">
              <a:rPr lang="en-US" smtClean="0">
                <a:latin typeface="Arial" charset="0"/>
              </a:rPr>
              <a:pPr/>
              <a:t>1</a:t>
            </a:fld>
            <a:endParaRPr lang="en-US" dirty="0" smtClean="0">
              <a:latin typeface="Arial"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20" descr="lg_logo_artwk"/>
          <p:cNvPicPr>
            <a:picLocks noChangeAspect="1" noChangeArrowheads="1"/>
          </p:cNvPicPr>
          <p:nvPr/>
        </p:nvPicPr>
        <p:blipFill>
          <a:blip r:embed="rId3" cstate="print"/>
          <a:srcRect/>
          <a:stretch>
            <a:fillRect/>
          </a:stretch>
        </p:blipFill>
        <p:spPr bwMode="auto">
          <a:xfrm>
            <a:off x="6400800" y="4762500"/>
            <a:ext cx="2481263" cy="165100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47675" y="304800"/>
            <a:ext cx="1609725" cy="609600"/>
          </a:xfrm>
        </p:spPr>
        <p:txBody>
          <a:bodyPr/>
          <a:lstStyle>
            <a:lvl1pPr>
              <a:defRPr sz="12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4538909-FC0B-41F6-86F4-3BF8EB62BCB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4CE75C9F-C315-4585-B179-746D7B4BBA9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7A1DF88-725B-4BD8-9EFF-1F79FB8CB73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7BF7E92E-50F6-407C-A664-DCE3EAAE6F9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E0AEF80-2D77-4F1E-8C84-AFC909784FD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E5F4769D-778E-4D9F-AAB4-645A25BAAD4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DC8E7173-C52D-40FF-B213-B8A77A5D5AB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99F114D8-B287-4B66-9165-B9588D90F7C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6D0990CD-EDD8-47FB-A4E7-4B535346992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D21444E8-962B-43EC-8627-58B3C752F26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cstate="print"/>
          <a:srcRect/>
          <a:stretch>
            <a:fillRect/>
          </a:stretch>
        </p:blipFill>
        <p:spPr bwMode="auto">
          <a:xfrm>
            <a:off x="0" y="0"/>
            <a:ext cx="9145588" cy="7985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041400"/>
            <a:ext cx="8153400" cy="436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462713"/>
            <a:ext cx="2895600" cy="2317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000" b="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457200" y="6462713"/>
            <a:ext cx="457200" cy="242887"/>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000" b="0">
                <a:latin typeface="Arial" charset="0"/>
              </a:defRPr>
            </a:lvl1pPr>
          </a:lstStyle>
          <a:p>
            <a:pPr>
              <a:defRPr/>
            </a:pPr>
            <a:fld id="{DF7768FB-A265-454B-97D5-CFF2F60B4B4C}" type="slidenum">
              <a:rPr lang="en-US"/>
              <a:pPr>
                <a:defRPr/>
              </a:pPr>
              <a:t>‹#›</a:t>
            </a:fld>
            <a:endParaRPr lang="en-US" dirty="0"/>
          </a:p>
        </p:txBody>
      </p:sp>
      <p:pic>
        <p:nvPicPr>
          <p:cNvPr id="1031" name="Picture 14" descr="sm_logo_artwk"/>
          <p:cNvPicPr>
            <a:picLocks noChangeAspect="1" noChangeArrowheads="1"/>
          </p:cNvPicPr>
          <p:nvPr/>
        </p:nvPicPr>
        <p:blipFill>
          <a:blip r:embed="rId14" cstate="print"/>
          <a:srcRect/>
          <a:stretch>
            <a:fillRect/>
          </a:stretch>
        </p:blipFill>
        <p:spPr bwMode="auto">
          <a:xfrm>
            <a:off x="7543800" y="5861050"/>
            <a:ext cx="1441450" cy="958850"/>
          </a:xfrm>
          <a:prstGeom prst="rect">
            <a:avLst/>
          </a:prstGeom>
          <a:noFill/>
          <a:ln w="9525">
            <a:noFill/>
            <a:miter lim="800000"/>
            <a:headEnd/>
            <a:tailEnd/>
          </a:ln>
        </p:spPr>
      </p:pic>
      <p:pic>
        <p:nvPicPr>
          <p:cNvPr id="1032" name="Picture 29"/>
          <p:cNvPicPr>
            <a:picLocks noChangeAspect="1" noChangeArrowheads="1"/>
          </p:cNvPicPr>
          <p:nvPr userDrawn="1"/>
        </p:nvPicPr>
        <p:blipFill>
          <a:blip r:embed="rId15" cstate="print"/>
          <a:srcRect/>
          <a:stretch>
            <a:fillRect/>
          </a:stretch>
        </p:blipFill>
        <p:spPr bwMode="auto">
          <a:xfrm>
            <a:off x="6096000" y="6248400"/>
            <a:ext cx="1462088" cy="463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68"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defRPr>
      </a:lvl2pPr>
      <a:lvl3pPr algn="l" rtl="0" eaLnBrk="0" fontAlgn="base" hangingPunct="0">
        <a:spcBef>
          <a:spcPct val="0"/>
        </a:spcBef>
        <a:spcAft>
          <a:spcPct val="0"/>
        </a:spcAft>
        <a:defRPr sz="2800">
          <a:solidFill>
            <a:schemeClr val="bg1"/>
          </a:solidFill>
          <a:latin typeface="Arial" charset="0"/>
        </a:defRPr>
      </a:lvl3pPr>
      <a:lvl4pPr algn="l" rtl="0" eaLnBrk="0" fontAlgn="base" hangingPunct="0">
        <a:spcBef>
          <a:spcPct val="0"/>
        </a:spcBef>
        <a:spcAft>
          <a:spcPct val="0"/>
        </a:spcAft>
        <a:defRPr sz="2800">
          <a:solidFill>
            <a:schemeClr val="bg1"/>
          </a:solidFill>
          <a:latin typeface="Arial" charset="0"/>
        </a:defRPr>
      </a:lvl4pPr>
      <a:lvl5pPr algn="l" rtl="0" eaLnBrk="0" fontAlgn="base" hangingPunct="0">
        <a:spcBef>
          <a:spcPct val="0"/>
        </a:spcBef>
        <a:spcAft>
          <a:spcPct val="0"/>
        </a:spcAft>
        <a:defRPr sz="2800">
          <a:solidFill>
            <a:schemeClr val="bg1"/>
          </a:solidFill>
          <a:latin typeface="Arial" charset="0"/>
        </a:defRPr>
      </a:lvl5pPr>
      <a:lvl6pPr marL="457200" algn="l" rtl="0" fontAlgn="base">
        <a:spcBef>
          <a:spcPct val="0"/>
        </a:spcBef>
        <a:spcAft>
          <a:spcPct val="0"/>
        </a:spcAft>
        <a:defRPr sz="2800">
          <a:solidFill>
            <a:schemeClr val="bg1"/>
          </a:solidFill>
          <a:latin typeface="Arial" charset="0"/>
        </a:defRPr>
      </a:lvl6pPr>
      <a:lvl7pPr marL="914400" algn="l" rtl="0" fontAlgn="base">
        <a:spcBef>
          <a:spcPct val="0"/>
        </a:spcBef>
        <a:spcAft>
          <a:spcPct val="0"/>
        </a:spcAft>
        <a:defRPr sz="2800">
          <a:solidFill>
            <a:schemeClr val="bg1"/>
          </a:solidFill>
          <a:latin typeface="Arial" charset="0"/>
        </a:defRPr>
      </a:lvl7pPr>
      <a:lvl8pPr marL="1371600" algn="l" rtl="0" fontAlgn="base">
        <a:spcBef>
          <a:spcPct val="0"/>
        </a:spcBef>
        <a:spcAft>
          <a:spcPct val="0"/>
        </a:spcAft>
        <a:defRPr sz="2800">
          <a:solidFill>
            <a:schemeClr val="bg1"/>
          </a:solidFill>
          <a:latin typeface="Arial" charset="0"/>
        </a:defRPr>
      </a:lvl8pPr>
      <a:lvl9pPr marL="1828800" algn="l" rtl="0" fontAlgn="base">
        <a:spcBef>
          <a:spcPct val="0"/>
        </a:spcBef>
        <a:spcAft>
          <a:spcPct val="0"/>
        </a:spcAft>
        <a:defRPr sz="2800">
          <a:solidFill>
            <a:schemeClr val="bg1"/>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charset="0"/>
        <a:buChar char="•"/>
        <a:defRPr sz="2400">
          <a:solidFill>
            <a:schemeClr val="tx1"/>
          </a:solidFill>
          <a:latin typeface="+mn-lt"/>
        </a:defRPr>
      </a:lvl2pPr>
      <a:lvl3pPr marL="800100" indent="-165100" algn="l" rtl="0" eaLnBrk="0" fontAlgn="base" hangingPunct="0">
        <a:spcBef>
          <a:spcPct val="20000"/>
        </a:spcBef>
        <a:spcAft>
          <a:spcPct val="0"/>
        </a:spcAft>
        <a:buFont typeface="Arial" charset="0"/>
        <a:buChar char="-"/>
        <a:defRPr>
          <a:solidFill>
            <a:schemeClr val="tx1"/>
          </a:solidFill>
          <a:latin typeface="+mn-lt"/>
        </a:defRPr>
      </a:lvl3pPr>
      <a:lvl4pPr marL="1257300" indent="-228600" algn="l" rtl="0" eaLnBrk="0" fontAlgn="base" hangingPunct="0">
        <a:spcBef>
          <a:spcPct val="20000"/>
        </a:spcBef>
        <a:spcAft>
          <a:spcPct val="0"/>
        </a:spcAft>
        <a:buFont typeface="Arial" charset="0"/>
        <a:buChar char="–"/>
        <a:defRPr>
          <a:solidFill>
            <a:schemeClr val="tx1"/>
          </a:solidFill>
          <a:latin typeface="+mn-lt"/>
        </a:defRPr>
      </a:lvl4pPr>
      <a:lvl5pPr marL="1600200" indent="-165100" algn="l" rtl="0" eaLnBrk="0" fontAlgn="base" hangingPunct="0">
        <a:spcBef>
          <a:spcPct val="20000"/>
        </a:spcBef>
        <a:spcAft>
          <a:spcPct val="0"/>
        </a:spcAft>
        <a:buFont typeface="Arial" charset="0"/>
        <a:buChar char="▪"/>
        <a:defRPr sz="1200">
          <a:solidFill>
            <a:schemeClr val="tx1"/>
          </a:solidFill>
          <a:latin typeface="+mn-lt"/>
        </a:defRPr>
      </a:lvl5pPr>
      <a:lvl6pPr marL="2057400" indent="-165100" algn="l" rtl="0" fontAlgn="base">
        <a:spcBef>
          <a:spcPct val="20000"/>
        </a:spcBef>
        <a:spcAft>
          <a:spcPct val="0"/>
        </a:spcAft>
        <a:buFont typeface="Arial" charset="0"/>
        <a:buChar char="▪"/>
        <a:defRPr sz="1200">
          <a:solidFill>
            <a:schemeClr val="tx1"/>
          </a:solidFill>
          <a:latin typeface="+mn-lt"/>
        </a:defRPr>
      </a:lvl6pPr>
      <a:lvl7pPr marL="2514600" indent="-165100" algn="l" rtl="0" fontAlgn="base">
        <a:spcBef>
          <a:spcPct val="20000"/>
        </a:spcBef>
        <a:spcAft>
          <a:spcPct val="0"/>
        </a:spcAft>
        <a:buFont typeface="Arial" charset="0"/>
        <a:buChar char="▪"/>
        <a:defRPr sz="1200">
          <a:solidFill>
            <a:schemeClr val="tx1"/>
          </a:solidFill>
          <a:latin typeface="+mn-lt"/>
        </a:defRPr>
      </a:lvl7pPr>
      <a:lvl8pPr marL="2971800" indent="-165100" algn="l" rtl="0" fontAlgn="base">
        <a:spcBef>
          <a:spcPct val="20000"/>
        </a:spcBef>
        <a:spcAft>
          <a:spcPct val="0"/>
        </a:spcAft>
        <a:buFont typeface="Arial" charset="0"/>
        <a:buChar char="▪"/>
        <a:defRPr sz="1200">
          <a:solidFill>
            <a:schemeClr val="tx1"/>
          </a:solidFill>
          <a:latin typeface="+mn-lt"/>
        </a:defRPr>
      </a:lvl8pPr>
      <a:lvl9pPr marL="3429000" indent="-165100" algn="l" rtl="0" fontAlgn="base">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81000" y="1447800"/>
            <a:ext cx="8172450" cy="1143000"/>
          </a:xfrm>
        </p:spPr>
        <p:txBody>
          <a:bodyPr/>
          <a:lstStyle/>
          <a:p>
            <a:pPr algn="ctr" eaLnBrk="1" hangingPunct="1"/>
            <a:r>
              <a:rPr lang="en-US" sz="3200" i="1" dirty="0" smtClean="0"/>
              <a:t>CenturyLink EASE </a:t>
            </a:r>
            <a:r>
              <a:rPr lang="en-US" sz="3200" i="1" dirty="0" smtClean="0"/>
              <a:t>Load &amp; Performance Testing for the Access Service </a:t>
            </a:r>
            <a:r>
              <a:rPr lang="en-US" sz="3200" i="1" dirty="0" smtClean="0"/>
              <a:t>Consolidation Project</a:t>
            </a:r>
            <a:r>
              <a:rPr lang="en-US" i="1" dirty="0" smtClean="0"/>
              <a:t/>
            </a:r>
            <a:br>
              <a:rPr lang="en-US" i="1" dirty="0" smtClean="0"/>
            </a:br>
            <a:r>
              <a:rPr lang="en-US" i="1" dirty="0" smtClean="0"/>
              <a:t/>
            </a:r>
            <a:br>
              <a:rPr lang="en-US" i="1" dirty="0" smtClean="0"/>
            </a:br>
            <a:r>
              <a:rPr lang="en-US" i="1" dirty="0" smtClean="0"/>
              <a:t>3/28/16</a:t>
            </a:r>
            <a:r>
              <a:rPr lang="en-US" sz="3200" i="1" dirty="0" smtClean="0"/>
              <a:t/>
            </a:r>
            <a:br>
              <a:rPr lang="en-US" sz="3200" i="1" dirty="0" smtClean="0"/>
            </a:br>
            <a:endParaRPr lang="en-US" sz="3200"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I/O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10</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2/2/16 – 2/3/16</a:t>
            </a:r>
            <a:endParaRPr lang="en-US" dirty="0"/>
          </a:p>
        </p:txBody>
      </p:sp>
      <p:sp>
        <p:nvSpPr>
          <p:cNvPr id="7" name="TextBox 6"/>
          <p:cNvSpPr txBox="1"/>
          <p:nvPr/>
        </p:nvSpPr>
        <p:spPr>
          <a:xfrm>
            <a:off x="914400" y="5410200"/>
            <a:ext cx="7391400" cy="400110"/>
          </a:xfrm>
          <a:prstGeom prst="rect">
            <a:avLst/>
          </a:prstGeom>
          <a:noFill/>
        </p:spPr>
        <p:txBody>
          <a:bodyPr wrap="square" rtlCol="0">
            <a:spAutoFit/>
          </a:bodyPr>
          <a:lstStyle/>
          <a:p>
            <a:r>
              <a:rPr lang="en-US" sz="1000" dirty="0" smtClean="0"/>
              <a:t>The average value of CPU I/O Wait during the analysis period is 0.1%. This is good, because it is less than the lower (warning) threshold of 20.0%. There is little or no likelihood of performance problems due to I/O bottlenecks.</a:t>
            </a:r>
            <a:endParaRPr lang="en-US" sz="1000" dirty="0"/>
          </a:p>
        </p:txBody>
      </p:sp>
      <p:pic>
        <p:nvPicPr>
          <p:cNvPr id="21508" name="Picture 4" descr="CPU Waiting for I/O Chart"/>
          <p:cNvPicPr>
            <a:picLocks noChangeAspect="1" noChangeArrowheads="1"/>
          </p:cNvPicPr>
          <p:nvPr/>
        </p:nvPicPr>
        <p:blipFill>
          <a:blip r:embed="rId2" cstate="print"/>
          <a:srcRect/>
          <a:stretch>
            <a:fillRect/>
          </a:stretch>
        </p:blipFill>
        <p:spPr bwMode="auto">
          <a:xfrm>
            <a:off x="990600" y="1371600"/>
            <a:ext cx="6667500" cy="3810000"/>
          </a:xfrm>
          <a:prstGeom prst="rect">
            <a:avLst/>
          </a:prstGeom>
          <a:noFill/>
        </p:spPr>
      </p:pic>
      <p:pic>
        <p:nvPicPr>
          <p:cNvPr id="7170"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638800" y="62484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I/O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11</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2/4/16 – 2/5/16</a:t>
            </a:r>
            <a:endParaRPr lang="en-US" dirty="0"/>
          </a:p>
        </p:txBody>
      </p:sp>
      <p:sp>
        <p:nvSpPr>
          <p:cNvPr id="7" name="TextBox 6"/>
          <p:cNvSpPr txBox="1"/>
          <p:nvPr/>
        </p:nvSpPr>
        <p:spPr>
          <a:xfrm>
            <a:off x="914400" y="5410200"/>
            <a:ext cx="7391400" cy="400110"/>
          </a:xfrm>
          <a:prstGeom prst="rect">
            <a:avLst/>
          </a:prstGeom>
          <a:noFill/>
        </p:spPr>
        <p:txBody>
          <a:bodyPr wrap="square" rtlCol="0">
            <a:spAutoFit/>
          </a:bodyPr>
          <a:lstStyle/>
          <a:p>
            <a:r>
              <a:rPr lang="en-US" sz="1000" dirty="0" smtClean="0"/>
              <a:t>The average value of CPU I/O Wait during the analysis period is 0.1%. This is good, because it is less than the lower (warning) threshold of 20.0%. There is little or no likelihood of performance problems due to I/O bottlenecks.</a:t>
            </a:r>
            <a:endParaRPr lang="en-US" sz="1000" dirty="0"/>
          </a:p>
        </p:txBody>
      </p:sp>
      <p:pic>
        <p:nvPicPr>
          <p:cNvPr id="26626" name="Picture 2" descr="CPU Waiting for I/O Chart"/>
          <p:cNvPicPr>
            <a:picLocks noChangeAspect="1" noChangeArrowheads="1"/>
          </p:cNvPicPr>
          <p:nvPr/>
        </p:nvPicPr>
        <p:blipFill>
          <a:blip r:embed="rId2" cstate="print"/>
          <a:srcRect/>
          <a:stretch>
            <a:fillRect/>
          </a:stretch>
        </p:blipFill>
        <p:spPr bwMode="auto">
          <a:xfrm>
            <a:off x="1066800" y="1371600"/>
            <a:ext cx="6667500" cy="3810001"/>
          </a:xfrm>
          <a:prstGeom prst="rect">
            <a:avLst/>
          </a:prstGeom>
          <a:noFill/>
        </p:spPr>
      </p:pic>
      <p:pic>
        <p:nvPicPr>
          <p:cNvPr id="8194"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562600" y="6324600"/>
            <a:ext cx="19050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CPU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12</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L&amp;P Performance 2/13/16 – 2/14/16</a:t>
            </a:r>
            <a:endParaRPr lang="en-US" dirty="0"/>
          </a:p>
        </p:txBody>
      </p:sp>
      <p:pic>
        <p:nvPicPr>
          <p:cNvPr id="4098" name="Picture 2" descr="CPU Utilization Chart"/>
          <p:cNvPicPr>
            <a:picLocks noChangeAspect="1" noChangeArrowheads="1"/>
          </p:cNvPicPr>
          <p:nvPr/>
        </p:nvPicPr>
        <p:blipFill>
          <a:blip r:embed="rId2" cstate="print"/>
          <a:srcRect/>
          <a:stretch>
            <a:fillRect/>
          </a:stretch>
        </p:blipFill>
        <p:spPr bwMode="auto">
          <a:xfrm>
            <a:off x="1066800" y="1371600"/>
            <a:ext cx="6667500" cy="3810001"/>
          </a:xfrm>
          <a:prstGeom prst="rect">
            <a:avLst/>
          </a:prstGeom>
          <a:noFill/>
        </p:spPr>
      </p:pic>
      <p:sp>
        <p:nvSpPr>
          <p:cNvPr id="7" name="TextBox 6"/>
          <p:cNvSpPr txBox="1"/>
          <p:nvPr/>
        </p:nvSpPr>
        <p:spPr>
          <a:xfrm>
            <a:off x="1143000" y="5410200"/>
            <a:ext cx="6705600" cy="553998"/>
          </a:xfrm>
          <a:prstGeom prst="rect">
            <a:avLst/>
          </a:prstGeom>
          <a:noFill/>
        </p:spPr>
        <p:txBody>
          <a:bodyPr wrap="square" rtlCol="0">
            <a:spAutoFit/>
          </a:bodyPr>
          <a:lstStyle/>
          <a:p>
            <a:r>
              <a:rPr lang="en-US" sz="1000" dirty="0" smtClean="0"/>
              <a:t>The total CPU utilization, averaged over the analysis period, is 1.6%. This is good, because it is less than the lower (warning) threshold of 85.0%. There is a relatively large amount of CPU capacity to absorb peaks in the workload without encountering performance problems.</a:t>
            </a:r>
            <a:endParaRPr lang="en-US" sz="1000" dirty="0"/>
          </a:p>
        </p:txBody>
      </p:sp>
      <p:pic>
        <p:nvPicPr>
          <p:cNvPr id="9218"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638800" y="63246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Memory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13</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L&amp;P Performance 2/13/16 – 2/14/16</a:t>
            </a:r>
            <a:endParaRPr lang="en-US" dirty="0"/>
          </a:p>
        </p:txBody>
      </p:sp>
      <p:pic>
        <p:nvPicPr>
          <p:cNvPr id="3074" name="Picture 2" descr="Swapping Activity Chart"/>
          <p:cNvPicPr>
            <a:picLocks noChangeAspect="1" noChangeArrowheads="1"/>
          </p:cNvPicPr>
          <p:nvPr/>
        </p:nvPicPr>
        <p:blipFill>
          <a:blip r:embed="rId2" cstate="print"/>
          <a:srcRect/>
          <a:stretch>
            <a:fillRect/>
          </a:stretch>
        </p:blipFill>
        <p:spPr bwMode="auto">
          <a:xfrm>
            <a:off x="990600" y="1524000"/>
            <a:ext cx="6667500" cy="3810000"/>
          </a:xfrm>
          <a:prstGeom prst="rect">
            <a:avLst/>
          </a:prstGeom>
          <a:noFill/>
        </p:spPr>
      </p:pic>
      <p:sp>
        <p:nvSpPr>
          <p:cNvPr id="7" name="TextBox 6"/>
          <p:cNvSpPr txBox="1"/>
          <p:nvPr/>
        </p:nvSpPr>
        <p:spPr>
          <a:xfrm>
            <a:off x="990600" y="5562600"/>
            <a:ext cx="6705600" cy="553998"/>
          </a:xfrm>
          <a:prstGeom prst="rect">
            <a:avLst/>
          </a:prstGeom>
          <a:noFill/>
        </p:spPr>
        <p:txBody>
          <a:bodyPr wrap="square" rtlCol="0">
            <a:spAutoFit/>
          </a:bodyPr>
          <a:lstStyle/>
          <a:p>
            <a:r>
              <a:rPr lang="en-US" sz="1000" dirty="0" smtClean="0"/>
              <a:t>The Swapping rate, averaged over the analysis period, is 0.00 swaps/second. This is good, because it is less than the lower (warning) threshold of 0.01 swaps/second. Low values of Swapping Rate indicate that there is not a memory shortage.</a:t>
            </a:r>
            <a:endParaRPr lang="en-US" sz="1000" dirty="0"/>
          </a:p>
        </p:txBody>
      </p:sp>
      <p:pic>
        <p:nvPicPr>
          <p:cNvPr id="10242"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638800" y="63246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I/O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14</a:t>
            </a:fld>
            <a:endParaRPr lang="en-US" dirty="0"/>
          </a:p>
        </p:txBody>
      </p:sp>
      <p:sp>
        <p:nvSpPr>
          <p:cNvPr id="6" name="TextBox 5"/>
          <p:cNvSpPr txBox="1"/>
          <p:nvPr/>
        </p:nvSpPr>
        <p:spPr>
          <a:xfrm>
            <a:off x="914400" y="990600"/>
            <a:ext cx="5334000" cy="369332"/>
          </a:xfrm>
          <a:prstGeom prst="rect">
            <a:avLst/>
          </a:prstGeom>
          <a:noFill/>
        </p:spPr>
        <p:txBody>
          <a:bodyPr wrap="square" rtlCol="0">
            <a:spAutoFit/>
          </a:bodyPr>
          <a:lstStyle/>
          <a:p>
            <a:r>
              <a:rPr lang="en-US" dirty="0" smtClean="0"/>
              <a:t>L&amp;P Performance 2/13/16 – 2/14/16</a:t>
            </a:r>
            <a:endParaRPr lang="en-US" dirty="0"/>
          </a:p>
        </p:txBody>
      </p:sp>
      <p:pic>
        <p:nvPicPr>
          <p:cNvPr id="2050" name="Picture 2" descr="CPU Waiting for I/O Chart"/>
          <p:cNvPicPr>
            <a:picLocks noChangeAspect="1" noChangeArrowheads="1"/>
          </p:cNvPicPr>
          <p:nvPr/>
        </p:nvPicPr>
        <p:blipFill>
          <a:blip r:embed="rId2" cstate="print"/>
          <a:srcRect/>
          <a:stretch>
            <a:fillRect/>
          </a:stretch>
        </p:blipFill>
        <p:spPr bwMode="auto">
          <a:xfrm>
            <a:off x="990600" y="1524000"/>
            <a:ext cx="6667500" cy="3810001"/>
          </a:xfrm>
          <a:prstGeom prst="rect">
            <a:avLst/>
          </a:prstGeom>
          <a:noFill/>
        </p:spPr>
      </p:pic>
      <p:sp>
        <p:nvSpPr>
          <p:cNvPr id="7" name="TextBox 6"/>
          <p:cNvSpPr txBox="1"/>
          <p:nvPr/>
        </p:nvSpPr>
        <p:spPr>
          <a:xfrm>
            <a:off x="1066800" y="5791200"/>
            <a:ext cx="6629400" cy="553998"/>
          </a:xfrm>
          <a:prstGeom prst="rect">
            <a:avLst/>
          </a:prstGeom>
          <a:noFill/>
        </p:spPr>
        <p:txBody>
          <a:bodyPr wrap="square" rtlCol="0">
            <a:spAutoFit/>
          </a:bodyPr>
          <a:lstStyle/>
          <a:p>
            <a:r>
              <a:rPr lang="en-US" sz="1000" dirty="0" smtClean="0"/>
              <a:t>The average value of CPU I/O Wait during the analysis period is 0.0%. This is good, because it is less than the lower (warning) threshold of 20.0%. There is little or no likelihood of performance problems due to I/O bottlenecks.</a:t>
            </a:r>
            <a:endParaRPr lang="en-US" sz="1000" dirty="0"/>
          </a:p>
        </p:txBody>
      </p:sp>
      <p:pic>
        <p:nvPicPr>
          <p:cNvPr id="11266"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638800" y="63246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CPU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15</a:t>
            </a:fld>
            <a:endParaRPr lang="en-US" dirty="0"/>
          </a:p>
        </p:txBody>
      </p:sp>
      <p:sp>
        <p:nvSpPr>
          <p:cNvPr id="6" name="TextBox 5"/>
          <p:cNvSpPr txBox="1"/>
          <p:nvPr/>
        </p:nvSpPr>
        <p:spPr>
          <a:xfrm>
            <a:off x="914400" y="990600"/>
            <a:ext cx="5181600" cy="369332"/>
          </a:xfrm>
          <a:prstGeom prst="rect">
            <a:avLst/>
          </a:prstGeom>
          <a:noFill/>
        </p:spPr>
        <p:txBody>
          <a:bodyPr wrap="square" rtlCol="0">
            <a:spAutoFit/>
          </a:bodyPr>
          <a:lstStyle/>
          <a:p>
            <a:r>
              <a:rPr lang="en-US" dirty="0" smtClean="0"/>
              <a:t>Post L&amp;P Performance 2/15/16 – 2/16/16</a:t>
            </a:r>
            <a:endParaRPr lang="en-US" dirty="0"/>
          </a:p>
        </p:txBody>
      </p:sp>
      <p:sp>
        <p:nvSpPr>
          <p:cNvPr id="7" name="TextBox 6"/>
          <p:cNvSpPr txBox="1"/>
          <p:nvPr/>
        </p:nvSpPr>
        <p:spPr>
          <a:xfrm>
            <a:off x="1143000" y="5410200"/>
            <a:ext cx="6705600" cy="553998"/>
          </a:xfrm>
          <a:prstGeom prst="rect">
            <a:avLst/>
          </a:prstGeom>
          <a:noFill/>
        </p:spPr>
        <p:txBody>
          <a:bodyPr wrap="square" rtlCol="0">
            <a:spAutoFit/>
          </a:bodyPr>
          <a:lstStyle/>
          <a:p>
            <a:r>
              <a:rPr lang="en-US" sz="1000" dirty="0" smtClean="0"/>
              <a:t>The total CPU utilization, averaged over the analysis period, is 1.7%. This is good, because it is less than the lower (warning) threshold of 85.0%. There is a relatively large amount of CPU capacity to absorb peaks in the workload without encountering performance problems.</a:t>
            </a:r>
            <a:endParaRPr lang="en-US" sz="1000" dirty="0"/>
          </a:p>
        </p:txBody>
      </p:sp>
      <p:pic>
        <p:nvPicPr>
          <p:cNvPr id="1026" name="Picture 2" descr="CPU Utilization Chart"/>
          <p:cNvPicPr>
            <a:picLocks noChangeAspect="1" noChangeArrowheads="1"/>
          </p:cNvPicPr>
          <p:nvPr/>
        </p:nvPicPr>
        <p:blipFill>
          <a:blip r:embed="rId2" cstate="print"/>
          <a:srcRect/>
          <a:stretch>
            <a:fillRect/>
          </a:stretch>
        </p:blipFill>
        <p:spPr bwMode="auto">
          <a:xfrm>
            <a:off x="990600" y="1447800"/>
            <a:ext cx="6667500" cy="3810000"/>
          </a:xfrm>
          <a:prstGeom prst="rect">
            <a:avLst/>
          </a:prstGeom>
          <a:noFill/>
        </p:spPr>
      </p:pic>
      <p:sp>
        <p:nvSpPr>
          <p:cNvPr id="8" name="Rectangle 7"/>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CPU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16</a:t>
            </a:fld>
            <a:endParaRPr lang="en-US" dirty="0"/>
          </a:p>
        </p:txBody>
      </p:sp>
      <p:sp>
        <p:nvSpPr>
          <p:cNvPr id="6" name="TextBox 5"/>
          <p:cNvSpPr txBox="1"/>
          <p:nvPr/>
        </p:nvSpPr>
        <p:spPr>
          <a:xfrm>
            <a:off x="914400" y="990600"/>
            <a:ext cx="5181600" cy="369332"/>
          </a:xfrm>
          <a:prstGeom prst="rect">
            <a:avLst/>
          </a:prstGeom>
          <a:noFill/>
        </p:spPr>
        <p:txBody>
          <a:bodyPr wrap="square" rtlCol="0">
            <a:spAutoFit/>
          </a:bodyPr>
          <a:lstStyle/>
          <a:p>
            <a:r>
              <a:rPr lang="en-US" dirty="0" smtClean="0"/>
              <a:t>Post L&amp;P Performance 2/17/16 – 2/18/16</a:t>
            </a:r>
            <a:endParaRPr lang="en-US" dirty="0"/>
          </a:p>
        </p:txBody>
      </p:sp>
      <p:sp>
        <p:nvSpPr>
          <p:cNvPr id="7" name="TextBox 6"/>
          <p:cNvSpPr txBox="1"/>
          <p:nvPr/>
        </p:nvSpPr>
        <p:spPr>
          <a:xfrm>
            <a:off x="1143000" y="5410200"/>
            <a:ext cx="6705600" cy="553998"/>
          </a:xfrm>
          <a:prstGeom prst="rect">
            <a:avLst/>
          </a:prstGeom>
          <a:noFill/>
        </p:spPr>
        <p:txBody>
          <a:bodyPr wrap="square" rtlCol="0">
            <a:spAutoFit/>
          </a:bodyPr>
          <a:lstStyle/>
          <a:p>
            <a:r>
              <a:rPr lang="en-US" sz="1000" dirty="0" smtClean="0"/>
              <a:t>The total CPU utilization, averaged over the analysis period, is 2.0%. This is good, because it is less than the lower (warning) threshold of 85.0%. There is a relatively large amount of CPU capacity to absorb peaks in the workload without encountering performance problems.</a:t>
            </a:r>
            <a:endParaRPr lang="en-US" sz="1000" dirty="0"/>
          </a:p>
        </p:txBody>
      </p:sp>
      <p:pic>
        <p:nvPicPr>
          <p:cNvPr id="6146" name="Picture 2" descr="CPU Utilization Chart"/>
          <p:cNvPicPr>
            <a:picLocks noChangeAspect="1" noChangeArrowheads="1"/>
          </p:cNvPicPr>
          <p:nvPr/>
        </p:nvPicPr>
        <p:blipFill>
          <a:blip r:embed="rId2" cstate="print"/>
          <a:srcRect/>
          <a:stretch>
            <a:fillRect/>
          </a:stretch>
        </p:blipFill>
        <p:spPr bwMode="auto">
          <a:xfrm>
            <a:off x="990600" y="1371600"/>
            <a:ext cx="6667500" cy="3810000"/>
          </a:xfrm>
          <a:prstGeom prst="rect">
            <a:avLst/>
          </a:prstGeom>
          <a:noFill/>
        </p:spPr>
      </p:pic>
      <p:sp>
        <p:nvSpPr>
          <p:cNvPr id="8" name="Rectangle 7"/>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Memory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17</a:t>
            </a:fld>
            <a:endParaRPr lang="en-US" dirty="0"/>
          </a:p>
        </p:txBody>
      </p:sp>
      <p:sp>
        <p:nvSpPr>
          <p:cNvPr id="6" name="TextBox 5"/>
          <p:cNvSpPr txBox="1"/>
          <p:nvPr/>
        </p:nvSpPr>
        <p:spPr>
          <a:xfrm>
            <a:off x="914400" y="990600"/>
            <a:ext cx="6553200" cy="369332"/>
          </a:xfrm>
          <a:prstGeom prst="rect">
            <a:avLst/>
          </a:prstGeom>
          <a:noFill/>
        </p:spPr>
        <p:txBody>
          <a:bodyPr wrap="square" rtlCol="0">
            <a:spAutoFit/>
          </a:bodyPr>
          <a:lstStyle/>
          <a:p>
            <a:r>
              <a:rPr lang="en-US" dirty="0" smtClean="0"/>
              <a:t>Post L&amp;P Performance 2/15/16 – 2/16/16</a:t>
            </a:r>
            <a:endParaRPr lang="en-US" dirty="0"/>
          </a:p>
        </p:txBody>
      </p:sp>
      <p:sp>
        <p:nvSpPr>
          <p:cNvPr id="7" name="TextBox 6"/>
          <p:cNvSpPr txBox="1"/>
          <p:nvPr/>
        </p:nvSpPr>
        <p:spPr>
          <a:xfrm>
            <a:off x="990600" y="5791200"/>
            <a:ext cx="6705600" cy="553998"/>
          </a:xfrm>
          <a:prstGeom prst="rect">
            <a:avLst/>
          </a:prstGeom>
          <a:noFill/>
        </p:spPr>
        <p:txBody>
          <a:bodyPr wrap="square" rtlCol="0">
            <a:spAutoFit/>
          </a:bodyPr>
          <a:lstStyle/>
          <a:p>
            <a:r>
              <a:rPr lang="en-US" sz="1000" dirty="0" smtClean="0"/>
              <a:t>The Swapping rate, averaged over the analysis period, is 0.00 swaps/second. This is good, because it is less than the lower (warning) threshold of 0.01 swaps/second. Low values of Swapping Rate indicate that there is not a memory shortage.</a:t>
            </a:r>
            <a:endParaRPr lang="en-US" sz="1000" dirty="0"/>
          </a:p>
        </p:txBody>
      </p:sp>
      <p:pic>
        <p:nvPicPr>
          <p:cNvPr id="28674" name="Picture 2" descr="Swapping Activity Chart"/>
          <p:cNvPicPr>
            <a:picLocks noChangeAspect="1" noChangeArrowheads="1"/>
          </p:cNvPicPr>
          <p:nvPr/>
        </p:nvPicPr>
        <p:blipFill>
          <a:blip r:embed="rId2" cstate="print"/>
          <a:srcRect/>
          <a:stretch>
            <a:fillRect/>
          </a:stretch>
        </p:blipFill>
        <p:spPr bwMode="auto">
          <a:xfrm>
            <a:off x="990600" y="1447800"/>
            <a:ext cx="6667500" cy="3810000"/>
          </a:xfrm>
          <a:prstGeom prst="rect">
            <a:avLst/>
          </a:prstGeom>
          <a:noFill/>
        </p:spPr>
      </p:pic>
      <p:sp>
        <p:nvSpPr>
          <p:cNvPr id="8" name="Rectangle 7"/>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Memory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18</a:t>
            </a:fld>
            <a:endParaRPr lang="en-US" dirty="0"/>
          </a:p>
        </p:txBody>
      </p:sp>
      <p:sp>
        <p:nvSpPr>
          <p:cNvPr id="6" name="TextBox 5"/>
          <p:cNvSpPr txBox="1"/>
          <p:nvPr/>
        </p:nvSpPr>
        <p:spPr>
          <a:xfrm>
            <a:off x="914400" y="990600"/>
            <a:ext cx="5867400" cy="369332"/>
          </a:xfrm>
          <a:prstGeom prst="rect">
            <a:avLst/>
          </a:prstGeom>
          <a:noFill/>
        </p:spPr>
        <p:txBody>
          <a:bodyPr wrap="square" rtlCol="0">
            <a:spAutoFit/>
          </a:bodyPr>
          <a:lstStyle/>
          <a:p>
            <a:r>
              <a:rPr lang="en-US" dirty="0" smtClean="0"/>
              <a:t>Post L&amp;P Performance 2/17/16 – 2/18/16</a:t>
            </a:r>
            <a:endParaRPr lang="en-US" dirty="0"/>
          </a:p>
        </p:txBody>
      </p:sp>
      <p:sp>
        <p:nvSpPr>
          <p:cNvPr id="7" name="TextBox 6"/>
          <p:cNvSpPr txBox="1"/>
          <p:nvPr/>
        </p:nvSpPr>
        <p:spPr>
          <a:xfrm>
            <a:off x="990600" y="5791200"/>
            <a:ext cx="6705600" cy="553998"/>
          </a:xfrm>
          <a:prstGeom prst="rect">
            <a:avLst/>
          </a:prstGeom>
          <a:noFill/>
        </p:spPr>
        <p:txBody>
          <a:bodyPr wrap="square" rtlCol="0">
            <a:spAutoFit/>
          </a:bodyPr>
          <a:lstStyle/>
          <a:p>
            <a:r>
              <a:rPr lang="en-US" sz="1000" dirty="0" smtClean="0"/>
              <a:t>The Swapping rate, averaged over the analysis period, is 0.00 swaps/second. This is good, because it is less than the lower (warning) threshold of 0.01 swaps/second. Low values of Swapping Rate indicate that there is not a memory shortage.</a:t>
            </a:r>
            <a:endParaRPr lang="en-US" sz="1000" dirty="0"/>
          </a:p>
        </p:txBody>
      </p:sp>
      <p:pic>
        <p:nvPicPr>
          <p:cNvPr id="4098" name="Picture 2" descr="Swapping Activity Chart"/>
          <p:cNvPicPr>
            <a:picLocks noChangeAspect="1" noChangeArrowheads="1"/>
          </p:cNvPicPr>
          <p:nvPr/>
        </p:nvPicPr>
        <p:blipFill>
          <a:blip r:embed="rId2" cstate="print"/>
          <a:srcRect/>
          <a:stretch>
            <a:fillRect/>
          </a:stretch>
        </p:blipFill>
        <p:spPr bwMode="auto">
          <a:xfrm>
            <a:off x="914400" y="1524000"/>
            <a:ext cx="6667500" cy="3810001"/>
          </a:xfrm>
          <a:prstGeom prst="rect">
            <a:avLst/>
          </a:prstGeom>
          <a:noFill/>
        </p:spPr>
      </p:pic>
      <p:sp>
        <p:nvSpPr>
          <p:cNvPr id="8" name="Rectangle 7"/>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I/O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19</a:t>
            </a:fld>
            <a:endParaRPr lang="en-US" dirty="0"/>
          </a:p>
        </p:txBody>
      </p:sp>
      <p:sp>
        <p:nvSpPr>
          <p:cNvPr id="6" name="TextBox 5"/>
          <p:cNvSpPr txBox="1"/>
          <p:nvPr/>
        </p:nvSpPr>
        <p:spPr>
          <a:xfrm>
            <a:off x="914400" y="990600"/>
            <a:ext cx="5334000" cy="369332"/>
          </a:xfrm>
          <a:prstGeom prst="rect">
            <a:avLst/>
          </a:prstGeom>
          <a:noFill/>
        </p:spPr>
        <p:txBody>
          <a:bodyPr wrap="square" rtlCol="0">
            <a:spAutoFit/>
          </a:bodyPr>
          <a:lstStyle/>
          <a:p>
            <a:r>
              <a:rPr lang="en-US" dirty="0" smtClean="0"/>
              <a:t>Post L&amp;P Performance 2/15/16 – 2/16/16</a:t>
            </a:r>
            <a:endParaRPr lang="en-US" dirty="0"/>
          </a:p>
        </p:txBody>
      </p:sp>
      <p:sp>
        <p:nvSpPr>
          <p:cNvPr id="7" name="TextBox 6"/>
          <p:cNvSpPr txBox="1"/>
          <p:nvPr/>
        </p:nvSpPr>
        <p:spPr>
          <a:xfrm>
            <a:off x="1066800" y="5791200"/>
            <a:ext cx="6629400" cy="553998"/>
          </a:xfrm>
          <a:prstGeom prst="rect">
            <a:avLst/>
          </a:prstGeom>
          <a:noFill/>
        </p:spPr>
        <p:txBody>
          <a:bodyPr wrap="square" rtlCol="0">
            <a:spAutoFit/>
          </a:bodyPr>
          <a:lstStyle/>
          <a:p>
            <a:r>
              <a:rPr lang="en-US" sz="1000" dirty="0" smtClean="0"/>
              <a:t>The average value of CPU I/O Wait during the analysis period is 0.0%. This is good, because it is less than the lower (warning) threshold of 20.0%. There is little or no likelihood of performance problems due to I/O bottlenecks.</a:t>
            </a:r>
            <a:endParaRPr lang="en-US" sz="1000" dirty="0"/>
          </a:p>
        </p:txBody>
      </p:sp>
      <p:pic>
        <p:nvPicPr>
          <p:cNvPr id="3074" name="Picture 2" descr="CPU Waiting for I/O Chart"/>
          <p:cNvPicPr>
            <a:picLocks noChangeAspect="1" noChangeArrowheads="1"/>
          </p:cNvPicPr>
          <p:nvPr/>
        </p:nvPicPr>
        <p:blipFill>
          <a:blip r:embed="rId2" cstate="print"/>
          <a:srcRect/>
          <a:stretch>
            <a:fillRect/>
          </a:stretch>
        </p:blipFill>
        <p:spPr bwMode="auto">
          <a:xfrm>
            <a:off x="914400" y="1524000"/>
            <a:ext cx="6667500" cy="3810000"/>
          </a:xfrm>
          <a:prstGeom prst="rect">
            <a:avLst/>
          </a:prstGeom>
          <a:noFill/>
        </p:spPr>
      </p:pic>
      <p:sp>
        <p:nvSpPr>
          <p:cNvPr id="8" name="Rectangle 7"/>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CenturyLink EASE Load And Performance Test</a:t>
            </a:r>
            <a:endParaRPr lang="en-US" dirty="0"/>
          </a:p>
        </p:txBody>
      </p:sp>
      <p:sp>
        <p:nvSpPr>
          <p:cNvPr id="3" name="Content Placeholder 2"/>
          <p:cNvSpPr>
            <a:spLocks noGrp="1"/>
          </p:cNvSpPr>
          <p:nvPr>
            <p:ph idx="1"/>
          </p:nvPr>
        </p:nvSpPr>
        <p:spPr/>
        <p:txBody>
          <a:bodyPr/>
          <a:lstStyle/>
          <a:p>
            <a:r>
              <a:rPr lang="en-US" dirty="0" smtClean="0"/>
              <a:t>For the </a:t>
            </a:r>
            <a:r>
              <a:rPr lang="en-US" smtClean="0"/>
              <a:t>Access Service </a:t>
            </a:r>
            <a:r>
              <a:rPr lang="en-US" dirty="0" smtClean="0"/>
              <a:t>Consolidation </a:t>
            </a:r>
            <a:r>
              <a:rPr lang="en-US" dirty="0" smtClean="0"/>
              <a:t>project, CenturyLink has completed the EASE Load and Performance (L&amp;P) test based on the following Qwest-CenturyLink Merger Commitment:</a:t>
            </a:r>
          </a:p>
          <a:p>
            <a:r>
              <a:rPr lang="en-US" dirty="0" smtClean="0">
                <a:solidFill>
                  <a:srgbClr val="FF0000"/>
                </a:solidFill>
              </a:rPr>
              <a:t>Testing of any successor OSS will include sufficient volumes to test at no less than 125% of the peak volumes of all CLEC transactions (including Qwest and CenturyLink affiliates), using the peak volumes that occurred during the most recent 12 month period identified through the aggregate transaction volume data.</a:t>
            </a:r>
          </a:p>
          <a:p>
            <a:r>
              <a:rPr lang="en-US" sz="1600" i="1" dirty="0" smtClean="0"/>
              <a:t>In the matter of the Joint Petition for Approval of Indirect Transfer of Control of Qwest Operating Companies to CenturyLink </a:t>
            </a:r>
            <a:r>
              <a:rPr lang="en-US" sz="1600" dirty="0" smtClean="0"/>
              <a:t>Docket No. P-421, et al./PA-10-456, Settlement Agreement between the Joint Petitioners and Joint CLECs.</a:t>
            </a:r>
          </a:p>
          <a:p>
            <a:endParaRPr lang="en-US" dirty="0" smtClean="0">
              <a:solidFill>
                <a:srgbClr val="FF0000"/>
              </a:solidFill>
            </a:endParaRPr>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2</a:t>
            </a:fld>
            <a:endParaRPr lang="en-US" dirty="0"/>
          </a:p>
        </p:txBody>
      </p:sp>
      <p:sp>
        <p:nvSpPr>
          <p:cNvPr id="6" name="TextBox 5"/>
          <p:cNvSpPr txBox="1"/>
          <p:nvPr/>
        </p:nvSpPr>
        <p:spPr>
          <a:xfrm>
            <a:off x="5562600" y="6248400"/>
            <a:ext cx="19050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I/O Utilization - Production Servers </a:t>
            </a:r>
            <a:endParaRPr lang="en-US" dirty="0"/>
          </a:p>
        </p:txBody>
      </p:sp>
      <p:sp>
        <p:nvSpPr>
          <p:cNvPr id="3" name="Content Placeholder 2"/>
          <p:cNvSpPr>
            <a:spLocks noGrp="1"/>
          </p:cNvSpPr>
          <p:nvPr>
            <p:ph idx="1"/>
          </p:nvPr>
        </p:nvSpPr>
        <p:spPr>
          <a:xfrm>
            <a:off x="533400" y="1066800"/>
            <a:ext cx="8153400" cy="4368800"/>
          </a:xfrm>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20</a:t>
            </a:fld>
            <a:endParaRPr lang="en-US" dirty="0"/>
          </a:p>
        </p:txBody>
      </p:sp>
      <p:sp>
        <p:nvSpPr>
          <p:cNvPr id="6" name="TextBox 5"/>
          <p:cNvSpPr txBox="1"/>
          <p:nvPr/>
        </p:nvSpPr>
        <p:spPr>
          <a:xfrm>
            <a:off x="914400" y="990600"/>
            <a:ext cx="5334000" cy="369332"/>
          </a:xfrm>
          <a:prstGeom prst="rect">
            <a:avLst/>
          </a:prstGeom>
          <a:noFill/>
        </p:spPr>
        <p:txBody>
          <a:bodyPr wrap="square" rtlCol="0">
            <a:spAutoFit/>
          </a:bodyPr>
          <a:lstStyle/>
          <a:p>
            <a:r>
              <a:rPr lang="en-US" dirty="0" smtClean="0"/>
              <a:t>Post L&amp;P Performance 2/17/16 – 2/18/16</a:t>
            </a:r>
            <a:endParaRPr lang="en-US" dirty="0"/>
          </a:p>
        </p:txBody>
      </p:sp>
      <p:sp>
        <p:nvSpPr>
          <p:cNvPr id="7" name="TextBox 6"/>
          <p:cNvSpPr txBox="1"/>
          <p:nvPr/>
        </p:nvSpPr>
        <p:spPr>
          <a:xfrm>
            <a:off x="1066800" y="5791200"/>
            <a:ext cx="6629400" cy="553998"/>
          </a:xfrm>
          <a:prstGeom prst="rect">
            <a:avLst/>
          </a:prstGeom>
          <a:noFill/>
        </p:spPr>
        <p:txBody>
          <a:bodyPr wrap="square" rtlCol="0">
            <a:spAutoFit/>
          </a:bodyPr>
          <a:lstStyle/>
          <a:p>
            <a:r>
              <a:rPr lang="en-US" sz="1000" dirty="0" smtClean="0"/>
              <a:t>The average value of CPU I/O Wait during the analysis period is 0.1%. This is good, because it is less than the lower (warning) threshold of 20.0%. There is little or no likelihood of performance problems due to I/O bottlenecks.</a:t>
            </a:r>
            <a:endParaRPr lang="en-US" sz="1000" dirty="0"/>
          </a:p>
        </p:txBody>
      </p:sp>
      <p:pic>
        <p:nvPicPr>
          <p:cNvPr id="2050" name="Picture 2" descr="CPU Waiting for I/O Chart"/>
          <p:cNvPicPr>
            <a:picLocks noChangeAspect="1" noChangeArrowheads="1"/>
          </p:cNvPicPr>
          <p:nvPr/>
        </p:nvPicPr>
        <p:blipFill>
          <a:blip r:embed="rId2" cstate="print"/>
          <a:srcRect/>
          <a:stretch>
            <a:fillRect/>
          </a:stretch>
        </p:blipFill>
        <p:spPr bwMode="auto">
          <a:xfrm>
            <a:off x="914400" y="1524000"/>
            <a:ext cx="6667500" cy="3810001"/>
          </a:xfrm>
          <a:prstGeom prst="rect">
            <a:avLst/>
          </a:prstGeom>
          <a:noFill/>
        </p:spPr>
      </p:pic>
      <p:sp>
        <p:nvSpPr>
          <p:cNvPr id="9" name="Rectangle 8"/>
          <p:cNvSpPr/>
          <p:nvPr/>
        </p:nvSpPr>
        <p:spPr bwMode="auto">
          <a:xfrm>
            <a:off x="6172200" y="6248400"/>
            <a:ext cx="1447800" cy="6096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L&amp;P Calculation</a:t>
            </a:r>
            <a:endParaRPr lang="en-US" dirty="0"/>
          </a:p>
        </p:txBody>
      </p:sp>
      <p:sp>
        <p:nvSpPr>
          <p:cNvPr id="3" name="Content Placeholder 2"/>
          <p:cNvSpPr>
            <a:spLocks noGrp="1"/>
          </p:cNvSpPr>
          <p:nvPr>
            <p:ph idx="1"/>
          </p:nvPr>
        </p:nvSpPr>
        <p:spPr/>
        <p:txBody>
          <a:bodyPr/>
          <a:lstStyle/>
          <a:p>
            <a:r>
              <a:rPr lang="en-US" dirty="0" smtClean="0"/>
              <a:t>125% Calculation</a:t>
            </a:r>
          </a:p>
          <a:p>
            <a:pPr lvl="1">
              <a:buFont typeface="Arial" pitchFamily="34" charset="0"/>
              <a:buChar char="•"/>
            </a:pPr>
            <a:r>
              <a:rPr lang="en-US" dirty="0" smtClean="0"/>
              <a:t> </a:t>
            </a:r>
            <a:r>
              <a:rPr lang="en-US" sz="1800" dirty="0" smtClean="0"/>
              <a:t>Assessed the highest total daily volume for both EASE ASR and CORA from 2015 production</a:t>
            </a:r>
          </a:p>
          <a:p>
            <a:pPr lvl="2">
              <a:buFont typeface="Arial" pitchFamily="34" charset="0"/>
              <a:buChar char="•"/>
            </a:pPr>
            <a:r>
              <a:rPr lang="en-US" sz="1600" dirty="0" smtClean="0"/>
              <a:t> CORA count 1,827 orders (3/10/15)</a:t>
            </a:r>
          </a:p>
          <a:p>
            <a:pPr lvl="2">
              <a:buFont typeface="Arial" pitchFamily="34" charset="0"/>
              <a:buChar char="•"/>
            </a:pPr>
            <a:r>
              <a:rPr lang="en-US" sz="1600" dirty="0" smtClean="0"/>
              <a:t> EASE count 770 orders (3/10/15)</a:t>
            </a:r>
          </a:p>
          <a:p>
            <a:pPr lvl="1">
              <a:buFont typeface="Arial" pitchFamily="34" charset="0"/>
              <a:buChar char="•"/>
            </a:pPr>
            <a:r>
              <a:rPr lang="en-US" sz="1800" dirty="0" smtClean="0"/>
              <a:t> Total order count for EASE and CORA was 2,597 orders on 3/10/15, assuming maximum CORA orders used for this test</a:t>
            </a:r>
          </a:p>
          <a:p>
            <a:pPr lvl="1">
              <a:buFont typeface="Arial" pitchFamily="34" charset="0"/>
              <a:buChar char="•"/>
            </a:pPr>
            <a:r>
              <a:rPr lang="en-US" sz="1800" dirty="0" smtClean="0"/>
              <a:t> Therefore, 125% order count necessary was increased to 3,246 orders or 271/hr for a 12 hour EASE day </a:t>
            </a:r>
            <a:r>
              <a:rPr lang="en-US" sz="1400" dirty="0" smtClean="0"/>
              <a:t>(2,597 x 1.25 = 3,246/12=271/hr)</a:t>
            </a:r>
            <a:endParaRPr lang="en-US" sz="1800" dirty="0" smtClean="0"/>
          </a:p>
          <a:p>
            <a:r>
              <a:rPr lang="en-US" dirty="0" smtClean="0"/>
              <a:t>EASE production orders were embargoed from Feb 9 – 13</a:t>
            </a:r>
          </a:p>
          <a:p>
            <a:pPr lvl="1">
              <a:buFont typeface="Arial" pitchFamily="34" charset="0"/>
              <a:buChar char="•"/>
            </a:pPr>
            <a:r>
              <a:rPr lang="en-US" sz="1800" dirty="0" smtClean="0"/>
              <a:t>Total Embargo orders held and processed = 3,451 orders</a:t>
            </a:r>
          </a:p>
          <a:p>
            <a:pPr lvl="1">
              <a:buFont typeface="Arial" pitchFamily="34" charset="0"/>
              <a:buChar char="•"/>
            </a:pPr>
            <a:r>
              <a:rPr lang="en-US" sz="1800" dirty="0" smtClean="0"/>
              <a:t>Embargoed orders consisted of Qwest and CenturyLink</a:t>
            </a:r>
          </a:p>
          <a:p>
            <a:pPr lvl="1">
              <a:buFont typeface="Arial" pitchFamily="34" charset="0"/>
              <a:buChar char="•"/>
            </a:pPr>
            <a:r>
              <a:rPr lang="en-US" sz="1800" dirty="0" smtClean="0"/>
              <a:t> Processed all embargoed orders Feb 14 over 4 hours, for an additional 863 orders/hr.</a:t>
            </a:r>
          </a:p>
          <a:p>
            <a:pPr lvl="1">
              <a:buFont typeface="Arial" pitchFamily="34" charset="0"/>
              <a:buChar char="•"/>
            </a:pPr>
            <a:r>
              <a:rPr lang="en-US" sz="1800" dirty="0" smtClean="0"/>
              <a:t>Therefore, CTL actually increased the Load by 400% (863/(2597/12)</a:t>
            </a:r>
          </a:p>
          <a:p>
            <a:pPr lvl="1">
              <a:buNone/>
            </a:pPr>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3</a:t>
            </a:fld>
            <a:endParaRPr lang="en-US" dirty="0"/>
          </a:p>
        </p:txBody>
      </p:sp>
      <p:sp>
        <p:nvSpPr>
          <p:cNvPr id="6" name="TextBox 5"/>
          <p:cNvSpPr txBox="1"/>
          <p:nvPr/>
        </p:nvSpPr>
        <p:spPr>
          <a:xfrm>
            <a:off x="5562600" y="6248400"/>
            <a:ext cx="19050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results for EASE L&amp;P Test</a:t>
            </a:r>
            <a:endParaRPr lang="en-US" dirty="0"/>
          </a:p>
        </p:txBody>
      </p:sp>
      <p:graphicFrame>
        <p:nvGraphicFramePr>
          <p:cNvPr id="7" name="Content Placeholder 6"/>
          <p:cNvGraphicFramePr>
            <a:graphicFrameLocks noGrp="1"/>
          </p:cNvGraphicFramePr>
          <p:nvPr>
            <p:ph idx="1"/>
          </p:nvPr>
        </p:nvGraphicFramePr>
        <p:xfrm>
          <a:off x="457200" y="990600"/>
          <a:ext cx="8153400" cy="4191000"/>
        </p:xfrm>
        <a:graphic>
          <a:graphicData uri="http://schemas.openxmlformats.org/drawingml/2006/table">
            <a:tbl>
              <a:tblPr firstRow="1" bandRow="1">
                <a:tableStyleId>{5C22544A-7EE6-4342-B048-85BDC9FD1C3A}</a:tableStyleId>
              </a:tblPr>
              <a:tblGrid>
                <a:gridCol w="1630680"/>
                <a:gridCol w="1630680"/>
                <a:gridCol w="1630680"/>
                <a:gridCol w="1630680"/>
                <a:gridCol w="1630680"/>
              </a:tblGrid>
              <a:tr h="1365860">
                <a:tc>
                  <a:txBody>
                    <a:bodyPr/>
                    <a:lstStyle/>
                    <a:p>
                      <a:r>
                        <a:rPr lang="en-US" dirty="0" smtClean="0"/>
                        <a:t>Parameter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Max value from the Prior Baseline (Feb</a:t>
                      </a:r>
                      <a:r>
                        <a:rPr lang="en-US" baseline="0" dirty="0" smtClean="0"/>
                        <a:t> 2-5)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Test</a:t>
                      </a:r>
                      <a:r>
                        <a:rPr lang="en-US" baseline="0" dirty="0" smtClean="0"/>
                        <a:t> Results (February 14)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Max value from </a:t>
                      </a:r>
                      <a:r>
                        <a:rPr lang="en-US" smtClean="0"/>
                        <a:t>the Post</a:t>
                      </a:r>
                      <a:r>
                        <a:rPr lang="en-US" baseline="0" smtClean="0"/>
                        <a:t> </a:t>
                      </a:r>
                      <a:r>
                        <a:rPr lang="en-US" smtClean="0"/>
                        <a:t>Baseline </a:t>
                      </a:r>
                      <a:r>
                        <a:rPr lang="en-US" dirty="0" smtClean="0"/>
                        <a:t>(Feb</a:t>
                      </a:r>
                      <a:r>
                        <a:rPr lang="en-US" baseline="0" dirty="0" smtClean="0"/>
                        <a:t> 15-18)</a:t>
                      </a:r>
                      <a:endParaRPr lang="en-US" dirty="0" smtClean="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Warning Threshold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4840">
                <a:tc>
                  <a:txBody>
                    <a:bodyPr/>
                    <a:lstStyle/>
                    <a:p>
                      <a:r>
                        <a:rPr lang="en-US" sz="1800" kern="1200" dirty="0" smtClean="0"/>
                        <a:t>CPU Usage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aseline="0" dirty="0" smtClean="0"/>
                        <a:t>8</a:t>
                      </a: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7407">
                <a:tc>
                  <a:txBody>
                    <a:bodyPr/>
                    <a:lstStyle/>
                    <a:p>
                      <a:r>
                        <a:rPr lang="en-US" sz="1800" kern="1200" dirty="0" smtClean="0"/>
                        <a:t>Input/Output Speed (swapping</a:t>
                      </a:r>
                      <a:r>
                        <a:rPr lang="en-US" sz="1800" kern="1200" baseline="0" dirty="0" smtClean="0"/>
                        <a:t> activity)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 swaps/second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 swaps/second</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 swaps/second</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 swaps/second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5185">
                <a:tc>
                  <a:txBody>
                    <a:bodyPr/>
                    <a:lstStyle/>
                    <a:p>
                      <a:r>
                        <a:rPr lang="en-US" sz="1800" kern="1200" dirty="0" smtClean="0"/>
                        <a:t>Memory-CPU waiting</a:t>
                      </a:r>
                      <a:r>
                        <a:rPr lang="en-US" sz="1800" kern="1200" baseline="0" dirty="0" smtClean="0"/>
                        <a:t> for I/O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0.0%</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4</a:t>
            </a:fld>
            <a:endParaRPr lang="en-US" dirty="0"/>
          </a:p>
        </p:txBody>
      </p:sp>
      <p:sp>
        <p:nvSpPr>
          <p:cNvPr id="6" name="TextBox 5"/>
          <p:cNvSpPr txBox="1"/>
          <p:nvPr/>
        </p:nvSpPr>
        <p:spPr>
          <a:xfrm>
            <a:off x="5562600" y="6248400"/>
            <a:ext cx="1905000" cy="369332"/>
          </a:xfrm>
          <a:prstGeom prst="rect">
            <a:avLst/>
          </a:prstGeom>
          <a:solidFill>
            <a:schemeClr val="bg1"/>
          </a:solidFill>
        </p:spPr>
        <p:txBody>
          <a:bodyPr wrap="square" rtlCol="0">
            <a:spAutoFit/>
          </a:bodyPr>
          <a:lstStyle/>
          <a:p>
            <a:endParaRPr lang="en-US" dirty="0"/>
          </a:p>
        </p:txBody>
      </p:sp>
      <p:sp>
        <p:nvSpPr>
          <p:cNvPr id="8" name="TextBox 7"/>
          <p:cNvSpPr txBox="1"/>
          <p:nvPr/>
        </p:nvSpPr>
        <p:spPr>
          <a:xfrm>
            <a:off x="457200" y="5181600"/>
            <a:ext cx="8001000" cy="1384995"/>
          </a:xfrm>
          <a:prstGeom prst="rect">
            <a:avLst/>
          </a:prstGeom>
          <a:noFill/>
        </p:spPr>
        <p:txBody>
          <a:bodyPr wrap="square" rtlCol="0">
            <a:spAutoFit/>
          </a:bodyPr>
          <a:lstStyle/>
          <a:p>
            <a:r>
              <a:rPr lang="en-US" dirty="0" smtClean="0"/>
              <a:t>*</a:t>
            </a:r>
            <a:r>
              <a:rPr lang="en-US" sz="1200" dirty="0" smtClean="0"/>
              <a:t>EASE bounces servers monthly to reduce cache and temporary memory usage.  This baseline was prior to the 2/14 bounce so Usage is slightly higher</a:t>
            </a:r>
          </a:p>
          <a:p>
            <a:endParaRPr lang="en-US" dirty="0" smtClean="0">
              <a:solidFill>
                <a:srgbClr val="FF0000"/>
              </a:solidFill>
            </a:endParaRPr>
          </a:p>
          <a:p>
            <a:r>
              <a:rPr lang="en-US" dirty="0" smtClean="0">
                <a:solidFill>
                  <a:srgbClr val="FF0000"/>
                </a:solidFill>
              </a:rPr>
              <a:t>Conclusion: </a:t>
            </a:r>
            <a:r>
              <a:rPr lang="en-US" dirty="0" smtClean="0">
                <a:solidFill>
                  <a:srgbClr val="FF0000"/>
                </a:solidFill>
              </a:rPr>
              <a:t> All </a:t>
            </a:r>
            <a:r>
              <a:rPr lang="en-US" dirty="0" smtClean="0">
                <a:solidFill>
                  <a:srgbClr val="FF0000"/>
                </a:solidFill>
              </a:rPr>
              <a:t>measures indicate that the addition of the CORA volumes will not degrade EASE Load and </a:t>
            </a:r>
            <a:r>
              <a:rPr lang="en-US" dirty="0" smtClean="0">
                <a:solidFill>
                  <a:srgbClr val="FF0000"/>
                </a:solidFill>
              </a:rPr>
              <a:t>Performance.</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CenturyLink EASE Load And Performance Test</a:t>
            </a:r>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5</a:t>
            </a:fld>
            <a:endParaRPr lang="en-US" dirty="0"/>
          </a:p>
        </p:txBody>
      </p:sp>
      <p:sp>
        <p:nvSpPr>
          <p:cNvPr id="6" name="TextBox 5"/>
          <p:cNvSpPr txBox="1"/>
          <p:nvPr/>
        </p:nvSpPr>
        <p:spPr>
          <a:xfrm>
            <a:off x="5562600" y="6248400"/>
            <a:ext cx="1905000" cy="369332"/>
          </a:xfrm>
          <a:prstGeom prst="rect">
            <a:avLst/>
          </a:prstGeom>
          <a:solidFill>
            <a:schemeClr val="bg1"/>
          </a:solidFill>
        </p:spPr>
        <p:txBody>
          <a:bodyPr wrap="square" rtlCol="0">
            <a:spAutoFit/>
          </a:bodyPr>
          <a:lstStyle/>
          <a:p>
            <a:endParaRPr lang="en-US" dirty="0"/>
          </a:p>
        </p:txBody>
      </p:sp>
      <p:sp>
        <p:nvSpPr>
          <p:cNvPr id="8" name="Content Placeholder 7"/>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r>
              <a:rPr lang="en-US" sz="4000" dirty="0" smtClean="0">
                <a:solidFill>
                  <a:srgbClr val="FF0000"/>
                </a:solidFill>
              </a:rPr>
              <a:t>Appendix slides follow </a:t>
            </a:r>
            <a:r>
              <a:rPr lang="en-US" sz="4000" dirty="0" smtClean="0">
                <a:solidFill>
                  <a:srgbClr val="FF0000"/>
                </a:solidFill>
              </a:rPr>
              <a:t>which contain the </a:t>
            </a:r>
            <a:r>
              <a:rPr lang="en-US" sz="4000" dirty="0" smtClean="0">
                <a:solidFill>
                  <a:srgbClr val="FF0000"/>
                </a:solidFill>
              </a:rPr>
              <a:t>actual Raw Data </a:t>
            </a:r>
            <a:endParaRPr lang="en-US" sz="4000" dirty="0" smtClean="0">
              <a:solidFill>
                <a:srgbClr val="FF0000"/>
              </a:solidFill>
            </a:endParaRPr>
          </a:p>
          <a:p>
            <a:pPr algn="ctr"/>
            <a:r>
              <a:rPr lang="en-US" sz="4000" dirty="0" smtClean="0">
                <a:solidFill>
                  <a:srgbClr val="FF0000"/>
                </a:solidFill>
              </a:rPr>
              <a:t>behind </a:t>
            </a:r>
            <a:r>
              <a:rPr lang="en-US" sz="4000" dirty="0" smtClean="0">
                <a:solidFill>
                  <a:srgbClr val="FF0000"/>
                </a:solidFill>
              </a:rPr>
              <a:t>the </a:t>
            </a:r>
            <a:r>
              <a:rPr lang="en-US" sz="4000" dirty="0" smtClean="0">
                <a:solidFill>
                  <a:srgbClr val="FF0000"/>
                </a:solidFill>
              </a:rPr>
              <a:t>results.</a:t>
            </a:r>
            <a:endParaRPr lang="en-US" sz="40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CPU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6</a:t>
            </a:fld>
            <a:endParaRPr lang="en-US" dirty="0"/>
          </a:p>
        </p:txBody>
      </p:sp>
      <p:pic>
        <p:nvPicPr>
          <p:cNvPr id="1026" name="Picture 2" descr="CPU Utilization Chart"/>
          <p:cNvPicPr>
            <a:picLocks noChangeAspect="1" noChangeArrowheads="1"/>
          </p:cNvPicPr>
          <p:nvPr/>
        </p:nvPicPr>
        <p:blipFill>
          <a:blip r:embed="rId2" cstate="print"/>
          <a:srcRect/>
          <a:stretch>
            <a:fillRect/>
          </a:stretch>
        </p:blipFill>
        <p:spPr bwMode="auto">
          <a:xfrm>
            <a:off x="990600" y="1371600"/>
            <a:ext cx="7084221" cy="3962400"/>
          </a:xfrm>
          <a:prstGeom prst="rect">
            <a:avLst/>
          </a:prstGeom>
          <a:noFill/>
        </p:spPr>
      </p:pic>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2/2/16 – 2/3/16</a:t>
            </a:r>
            <a:endParaRPr lang="en-US" dirty="0"/>
          </a:p>
        </p:txBody>
      </p:sp>
      <p:sp>
        <p:nvSpPr>
          <p:cNvPr id="7" name="TextBox 6"/>
          <p:cNvSpPr txBox="1"/>
          <p:nvPr/>
        </p:nvSpPr>
        <p:spPr>
          <a:xfrm>
            <a:off x="914400" y="5410200"/>
            <a:ext cx="7391400" cy="553998"/>
          </a:xfrm>
          <a:prstGeom prst="rect">
            <a:avLst/>
          </a:prstGeom>
          <a:noFill/>
        </p:spPr>
        <p:txBody>
          <a:bodyPr wrap="square" rtlCol="0">
            <a:spAutoFit/>
          </a:bodyPr>
          <a:lstStyle/>
          <a:p>
            <a:r>
              <a:rPr lang="en-US" sz="1000" dirty="0" smtClean="0"/>
              <a:t>The total CPU utilization, averaged over the analysis period, is 5.0%. This is good, because it is less than the lower (warning) threshold of 85.0%. There is a relatively large amount of CPU capacity to absorb peaks in the workload without encountering performance problems.</a:t>
            </a:r>
            <a:endParaRPr lang="en-US" sz="1000" dirty="0"/>
          </a:p>
        </p:txBody>
      </p:sp>
      <p:pic>
        <p:nvPicPr>
          <p:cNvPr id="3074" name="Picture 2"/>
          <p:cNvPicPr>
            <a:picLocks noChangeAspect="1" noChangeArrowheads="1"/>
          </p:cNvPicPr>
          <p:nvPr/>
        </p:nvPicPr>
        <p:blipFill>
          <a:blip r:embed="rId3" cstate="print"/>
          <a:srcRect/>
          <a:stretch>
            <a:fillRect/>
          </a:stretch>
        </p:blipFill>
        <p:spPr bwMode="auto">
          <a:xfrm>
            <a:off x="7620000" y="5943600"/>
            <a:ext cx="1417637" cy="769937"/>
          </a:xfrm>
          <a:prstGeom prst="rect">
            <a:avLst/>
          </a:prstGeom>
          <a:noFill/>
          <a:ln w="9525">
            <a:noFill/>
            <a:miter lim="800000"/>
            <a:headEnd/>
            <a:tailEnd/>
          </a:ln>
        </p:spPr>
      </p:pic>
      <p:sp>
        <p:nvSpPr>
          <p:cNvPr id="9" name="TextBox 8"/>
          <p:cNvSpPr txBox="1"/>
          <p:nvPr/>
        </p:nvSpPr>
        <p:spPr>
          <a:xfrm>
            <a:off x="5638800" y="62484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CPU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7</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2/4/16 – 2/5/16</a:t>
            </a:r>
            <a:endParaRPr lang="en-US" dirty="0"/>
          </a:p>
        </p:txBody>
      </p:sp>
      <p:sp>
        <p:nvSpPr>
          <p:cNvPr id="7" name="TextBox 6"/>
          <p:cNvSpPr txBox="1"/>
          <p:nvPr/>
        </p:nvSpPr>
        <p:spPr>
          <a:xfrm>
            <a:off x="914400" y="5410200"/>
            <a:ext cx="7391400" cy="553998"/>
          </a:xfrm>
          <a:prstGeom prst="rect">
            <a:avLst/>
          </a:prstGeom>
          <a:noFill/>
        </p:spPr>
        <p:txBody>
          <a:bodyPr wrap="square" rtlCol="0">
            <a:spAutoFit/>
          </a:bodyPr>
          <a:lstStyle/>
          <a:p>
            <a:r>
              <a:rPr lang="en-US" sz="1000" dirty="0" smtClean="0"/>
              <a:t>The total CPU utilization, averaged over the analysis period, is 5.0%. This is good, because it is less than the lower (warning) threshold of 85.0%. There is a relatively large amount of CPU capacity to absorb peaks in the workload without encountering performance problems.  Note: 08:00 demand discounted as this is daily backup</a:t>
            </a:r>
            <a:endParaRPr lang="en-US" sz="1000" dirty="0"/>
          </a:p>
        </p:txBody>
      </p:sp>
      <p:pic>
        <p:nvPicPr>
          <p:cNvPr id="1028" name="Picture 4" descr="CPU Utilization Chart"/>
          <p:cNvPicPr>
            <a:picLocks noChangeAspect="1" noChangeArrowheads="1"/>
          </p:cNvPicPr>
          <p:nvPr/>
        </p:nvPicPr>
        <p:blipFill>
          <a:blip r:embed="rId2" cstate="print"/>
          <a:srcRect/>
          <a:stretch>
            <a:fillRect/>
          </a:stretch>
        </p:blipFill>
        <p:spPr bwMode="auto">
          <a:xfrm>
            <a:off x="1066800" y="1447800"/>
            <a:ext cx="6667500" cy="3810001"/>
          </a:xfrm>
          <a:prstGeom prst="rect">
            <a:avLst/>
          </a:prstGeom>
          <a:noFill/>
        </p:spPr>
      </p:pic>
      <p:pic>
        <p:nvPicPr>
          <p:cNvPr id="4098" name="Picture 2"/>
          <p:cNvPicPr>
            <a:picLocks noChangeAspect="1" noChangeArrowheads="1"/>
          </p:cNvPicPr>
          <p:nvPr/>
        </p:nvPicPr>
        <p:blipFill>
          <a:blip r:embed="rId3" cstate="print"/>
          <a:srcRect/>
          <a:stretch>
            <a:fillRect/>
          </a:stretch>
        </p:blipFill>
        <p:spPr bwMode="auto">
          <a:xfrm>
            <a:off x="7543800" y="5943600"/>
            <a:ext cx="1417637" cy="769937"/>
          </a:xfrm>
          <a:prstGeom prst="rect">
            <a:avLst/>
          </a:prstGeom>
          <a:noFill/>
          <a:ln w="9525">
            <a:noFill/>
            <a:miter lim="800000"/>
            <a:headEnd/>
            <a:tailEnd/>
          </a:ln>
        </p:spPr>
      </p:pic>
      <p:sp>
        <p:nvSpPr>
          <p:cNvPr id="9" name="TextBox 8"/>
          <p:cNvSpPr txBox="1"/>
          <p:nvPr/>
        </p:nvSpPr>
        <p:spPr>
          <a:xfrm>
            <a:off x="5638800" y="6324600"/>
            <a:ext cx="19050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Memory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8</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2/2/16 – 2/3/16</a:t>
            </a:r>
            <a:endParaRPr lang="en-US" dirty="0"/>
          </a:p>
        </p:txBody>
      </p:sp>
      <p:sp>
        <p:nvSpPr>
          <p:cNvPr id="7" name="TextBox 6"/>
          <p:cNvSpPr txBox="1"/>
          <p:nvPr/>
        </p:nvSpPr>
        <p:spPr>
          <a:xfrm>
            <a:off x="914400" y="5410200"/>
            <a:ext cx="7391400" cy="553998"/>
          </a:xfrm>
          <a:prstGeom prst="rect">
            <a:avLst/>
          </a:prstGeom>
          <a:noFill/>
        </p:spPr>
        <p:txBody>
          <a:bodyPr wrap="square" rtlCol="0">
            <a:spAutoFit/>
          </a:bodyPr>
          <a:lstStyle/>
          <a:p>
            <a:r>
              <a:rPr lang="en-US" sz="1000" dirty="0" smtClean="0"/>
              <a:t>The Swapping rate, averaged over the analysis period, is 0.00 swaps/second. This is good, because it is less than the lower (warning) threshold of 0.01 swaps/second. Low values of Swapping Rate indicate that there is not a memory shortage.</a:t>
            </a:r>
            <a:endParaRPr lang="en-US" sz="1000" dirty="0"/>
          </a:p>
        </p:txBody>
      </p:sp>
      <p:pic>
        <p:nvPicPr>
          <p:cNvPr id="5" name="Picture 2" descr="Swapping Activity Chart"/>
          <p:cNvPicPr>
            <a:picLocks noChangeAspect="1" noChangeArrowheads="1"/>
          </p:cNvPicPr>
          <p:nvPr/>
        </p:nvPicPr>
        <p:blipFill>
          <a:blip r:embed="rId2" cstate="print"/>
          <a:srcRect/>
          <a:stretch>
            <a:fillRect/>
          </a:stretch>
        </p:blipFill>
        <p:spPr bwMode="auto">
          <a:xfrm>
            <a:off x="990600" y="1371600"/>
            <a:ext cx="6667500" cy="3810000"/>
          </a:xfrm>
          <a:prstGeom prst="rect">
            <a:avLst/>
          </a:prstGeom>
          <a:noFill/>
        </p:spPr>
      </p:pic>
      <p:pic>
        <p:nvPicPr>
          <p:cNvPr id="5122" name="Picture 2"/>
          <p:cNvPicPr>
            <a:picLocks noChangeAspect="1" noChangeArrowheads="1"/>
          </p:cNvPicPr>
          <p:nvPr/>
        </p:nvPicPr>
        <p:blipFill>
          <a:blip r:embed="rId3" cstate="print"/>
          <a:srcRect/>
          <a:stretch>
            <a:fillRect/>
          </a:stretch>
        </p:blipFill>
        <p:spPr bwMode="auto">
          <a:xfrm>
            <a:off x="7620000" y="5943600"/>
            <a:ext cx="1417637" cy="769937"/>
          </a:xfrm>
          <a:prstGeom prst="rect">
            <a:avLst/>
          </a:prstGeom>
          <a:noFill/>
          <a:ln w="9525">
            <a:noFill/>
            <a:miter lim="800000"/>
            <a:headEnd/>
            <a:tailEnd/>
          </a:ln>
        </p:spPr>
      </p:pic>
      <p:sp>
        <p:nvSpPr>
          <p:cNvPr id="9" name="TextBox 8"/>
          <p:cNvSpPr txBox="1"/>
          <p:nvPr/>
        </p:nvSpPr>
        <p:spPr>
          <a:xfrm>
            <a:off x="5638800" y="63246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Memory Utilization - Production Servers </a:t>
            </a:r>
            <a:endParaRPr lang="en-US" dirty="0"/>
          </a:p>
        </p:txBody>
      </p:sp>
      <p:sp>
        <p:nvSpPr>
          <p:cNvPr id="3" name="Content Placeholder 2"/>
          <p:cNvSpPr>
            <a:spLocks noGrp="1"/>
          </p:cNvSpPr>
          <p:nvPr>
            <p:ph idx="1"/>
          </p:nvPr>
        </p:nvSpPr>
        <p:spPr/>
        <p:txBody>
          <a:bodyPr/>
          <a:lstStyle/>
          <a:p>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07A1DF88-725B-4BD8-9EFF-1F79FB8CB73E}" type="slidenum">
              <a:rPr lang="en-US" smtClean="0"/>
              <a:pPr>
                <a:defRPr/>
              </a:pPr>
              <a:t>9</a:t>
            </a:fld>
            <a:endParaRPr lang="en-US" dirty="0"/>
          </a:p>
        </p:txBody>
      </p:sp>
      <p:sp>
        <p:nvSpPr>
          <p:cNvPr id="6" name="TextBox 5"/>
          <p:cNvSpPr txBox="1"/>
          <p:nvPr/>
        </p:nvSpPr>
        <p:spPr>
          <a:xfrm>
            <a:off x="914400" y="990600"/>
            <a:ext cx="4428674" cy="369332"/>
          </a:xfrm>
          <a:prstGeom prst="rect">
            <a:avLst/>
          </a:prstGeom>
          <a:noFill/>
        </p:spPr>
        <p:txBody>
          <a:bodyPr wrap="square" rtlCol="0">
            <a:spAutoFit/>
          </a:bodyPr>
          <a:lstStyle/>
          <a:p>
            <a:r>
              <a:rPr lang="en-US" dirty="0" smtClean="0"/>
              <a:t>Base Line Performance 2/4/16 – 2/5/16</a:t>
            </a:r>
            <a:endParaRPr lang="en-US" dirty="0"/>
          </a:p>
        </p:txBody>
      </p:sp>
      <p:sp>
        <p:nvSpPr>
          <p:cNvPr id="7" name="TextBox 6"/>
          <p:cNvSpPr txBox="1"/>
          <p:nvPr/>
        </p:nvSpPr>
        <p:spPr>
          <a:xfrm>
            <a:off x="914400" y="5410200"/>
            <a:ext cx="7391400" cy="553998"/>
          </a:xfrm>
          <a:prstGeom prst="rect">
            <a:avLst/>
          </a:prstGeom>
          <a:noFill/>
        </p:spPr>
        <p:txBody>
          <a:bodyPr wrap="square" rtlCol="0">
            <a:spAutoFit/>
          </a:bodyPr>
          <a:lstStyle/>
          <a:p>
            <a:r>
              <a:rPr lang="en-US" sz="1000" dirty="0" smtClean="0"/>
              <a:t>The Swapping rate, averaged over the analysis period, is 0.00 swaps/second. This is good, because it is less than the lower (warning) threshold of 0.01 swaps/second. Low values of Swapping Rate indicate that there is not a memory shortage.</a:t>
            </a:r>
            <a:endParaRPr lang="en-US" sz="1000" dirty="0"/>
          </a:p>
        </p:txBody>
      </p:sp>
      <p:pic>
        <p:nvPicPr>
          <p:cNvPr id="25602" name="Picture 2" descr="Swapping Activity Chart"/>
          <p:cNvPicPr>
            <a:picLocks noChangeAspect="1" noChangeArrowheads="1"/>
          </p:cNvPicPr>
          <p:nvPr/>
        </p:nvPicPr>
        <p:blipFill>
          <a:blip r:embed="rId2" cstate="print"/>
          <a:srcRect/>
          <a:stretch>
            <a:fillRect/>
          </a:stretch>
        </p:blipFill>
        <p:spPr bwMode="auto">
          <a:xfrm>
            <a:off x="990600" y="1447800"/>
            <a:ext cx="6667500" cy="3810000"/>
          </a:xfrm>
          <a:prstGeom prst="rect">
            <a:avLst/>
          </a:prstGeom>
          <a:noFill/>
        </p:spPr>
      </p:pic>
      <p:pic>
        <p:nvPicPr>
          <p:cNvPr id="6146" name="Picture 2"/>
          <p:cNvPicPr>
            <a:picLocks noChangeAspect="1" noChangeArrowheads="1"/>
          </p:cNvPicPr>
          <p:nvPr/>
        </p:nvPicPr>
        <p:blipFill>
          <a:blip r:embed="rId3" cstate="print"/>
          <a:srcRect/>
          <a:stretch>
            <a:fillRect/>
          </a:stretch>
        </p:blipFill>
        <p:spPr bwMode="auto">
          <a:xfrm>
            <a:off x="7543800" y="5867400"/>
            <a:ext cx="1417637" cy="769937"/>
          </a:xfrm>
          <a:prstGeom prst="rect">
            <a:avLst/>
          </a:prstGeom>
          <a:noFill/>
          <a:ln w="9525">
            <a:noFill/>
            <a:miter lim="800000"/>
            <a:headEnd/>
            <a:tailEnd/>
          </a:ln>
        </p:spPr>
      </p:pic>
      <p:sp>
        <p:nvSpPr>
          <p:cNvPr id="9" name="TextBox 8"/>
          <p:cNvSpPr txBox="1"/>
          <p:nvPr/>
        </p:nvSpPr>
        <p:spPr>
          <a:xfrm>
            <a:off x="5638800" y="6248400"/>
            <a:ext cx="18288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theme/theme1.xml><?xml version="1.0" encoding="utf-8"?>
<a:theme xmlns:a="http://schemas.openxmlformats.org/drawingml/2006/main" name="CL_template2_INTERNAL">
  <a:themeElements>
    <a:clrScheme name="CL_template2_INTERNAL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_INTER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L_template2_INTER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_INTER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_INTER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_INTER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_INTER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_INTER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_INTER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_INTER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_INTER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_INTER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_INTER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_INTER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_INTERNAL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onth xmlns="43cc83c0-1b6b-42b9-a32f-0602ea58c48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658C78B0A5BF47AE7F043F52F33925" ma:contentTypeVersion="3" ma:contentTypeDescription="Create a new document." ma:contentTypeScope="" ma:versionID="29cc40e1c27c6f71788fb641b4dab5b4">
  <xsd:schema xmlns:xsd="http://www.w3.org/2001/XMLSchema" xmlns:xs="http://www.w3.org/2001/XMLSchema" xmlns:p="http://schemas.microsoft.com/office/2006/metadata/properties" xmlns:ns2="43cc83c0-1b6b-42b9-a32f-0602ea58c48e" targetNamespace="http://schemas.microsoft.com/office/2006/metadata/properties" ma:root="true" ma:fieldsID="3ea91b956f892774e5c4295d06fc17e6" ns2:_="">
    <xsd:import namespace="43cc83c0-1b6b-42b9-a32f-0602ea58c48e"/>
    <xsd:element name="properties">
      <xsd:complexType>
        <xsd:sequence>
          <xsd:element name="documentManagement">
            <xsd:complexType>
              <xsd:all>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cc83c0-1b6b-42b9-a32f-0602ea58c48e" elementFormDefault="qualified">
    <xsd:import namespace="http://schemas.microsoft.com/office/2006/documentManagement/types"/>
    <xsd:import namespace="http://schemas.microsoft.com/office/infopath/2007/PartnerControls"/>
    <xsd:element name="Month" ma:index="10" nillable="true" ma:displayName="Sequence" ma:internalName="Month">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D215A0-8E86-4345-913F-2EF5EEE5BA5B}">
  <ds:schemaRefs>
    <ds:schemaRef ds:uri="http://schemas.microsoft.com/office/2006/metadata/properties"/>
    <ds:schemaRef ds:uri="43cc83c0-1b6b-42b9-a32f-0602ea58c48e"/>
  </ds:schemaRefs>
</ds:datastoreItem>
</file>

<file path=customXml/itemProps2.xml><?xml version="1.0" encoding="utf-8"?>
<ds:datastoreItem xmlns:ds="http://schemas.openxmlformats.org/officeDocument/2006/customXml" ds:itemID="{9B73A349-0450-4852-8190-85A5C00887CF}">
  <ds:schemaRefs>
    <ds:schemaRef ds:uri="http://schemas.microsoft.com/sharepoint/v3/contenttype/forms"/>
  </ds:schemaRefs>
</ds:datastoreItem>
</file>

<file path=customXml/itemProps3.xml><?xml version="1.0" encoding="utf-8"?>
<ds:datastoreItem xmlns:ds="http://schemas.openxmlformats.org/officeDocument/2006/customXml" ds:itemID="{0E7DBD04-A186-42CE-BBC6-1023C014D1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cc83c0-1b6b-42b9-a32f-0602ea58c4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CL_template2_INTERNAL</Template>
  <TotalTime>14051</TotalTime>
  <Words>1353</Words>
  <Application>Microsoft Office PowerPoint</Application>
  <PresentationFormat>On-screen Show (4:3)</PresentationFormat>
  <Paragraphs>142</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CL_template2_INTERNAL</vt:lpstr>
      <vt:lpstr>CenturyLink EASE Load &amp; Performance Testing for the Access Service Consolidation Project  3/28/16 </vt:lpstr>
      <vt:lpstr>CenturyLink EASE Load And Performance Test</vt:lpstr>
      <vt:lpstr>EASE L&amp;P Calculation</vt:lpstr>
      <vt:lpstr>Summary of results for EASE L&amp;P Test</vt:lpstr>
      <vt:lpstr>CenturyLink EASE Load And Performance Test</vt:lpstr>
      <vt:lpstr>EASE CPU Utilization - Production Servers </vt:lpstr>
      <vt:lpstr>EASE CPU Utilization - Production Servers </vt:lpstr>
      <vt:lpstr>EASE Memory Utilization - Production Servers </vt:lpstr>
      <vt:lpstr>EASE Memory Utilization - Production Servers </vt:lpstr>
      <vt:lpstr>EASE I/O Utilization - Production Servers </vt:lpstr>
      <vt:lpstr>EASE I/O Utilization - Production Servers </vt:lpstr>
      <vt:lpstr>EASE CPU Utilization - Production Servers </vt:lpstr>
      <vt:lpstr>EASE Memory Utilization - Production Servers </vt:lpstr>
      <vt:lpstr>EASE I/O Utilization - Production Servers </vt:lpstr>
      <vt:lpstr>EASE CPU Utilization - Production Servers </vt:lpstr>
      <vt:lpstr>EASE CPU Utilization - Production Servers </vt:lpstr>
      <vt:lpstr>EASE Memory Utilization - Production Servers </vt:lpstr>
      <vt:lpstr>EASE Memory Utilization - Production Servers </vt:lpstr>
      <vt:lpstr>EASE I/O Utilization - Production Servers </vt:lpstr>
      <vt:lpstr>EASE I/O Utilization - Production Servers </vt:lpstr>
    </vt:vector>
  </TitlesOfParts>
  <Company>Sprint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Wholesale LSR Ordering App Assessment</dc:title>
  <dc:creator>jlb0983</dc:creator>
  <cp:lastModifiedBy>Susan Lorence</cp:lastModifiedBy>
  <cp:revision>703</cp:revision>
  <cp:lastPrinted>2009-08-27T20:02:03Z</cp:lastPrinted>
  <dcterms:created xsi:type="dcterms:W3CDTF">2009-11-04T21:39:39Z</dcterms:created>
  <dcterms:modified xsi:type="dcterms:W3CDTF">2016-03-28T20:26:41Z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0x01010051658C78B0A5BF47AE7F043F52F33925</vt:lpwstr>
  </property>
</Properties>
</file>