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69" r:id="rId2"/>
    <p:sldId id="302" r:id="rId3"/>
    <p:sldId id="279" r:id="rId4"/>
    <p:sldId id="280" r:id="rId5"/>
    <p:sldId id="281" r:id="rId6"/>
    <p:sldId id="296" r:id="rId7"/>
    <p:sldId id="299" r:id="rId8"/>
    <p:sldId id="297" r:id="rId9"/>
    <p:sldId id="298" r:id="rId10"/>
    <p:sldId id="300" r:id="rId11"/>
    <p:sldId id="288" r:id="rId12"/>
    <p:sldId id="290" r:id="rId13"/>
    <p:sldId id="301" r:id="rId14"/>
    <p:sldId id="305" r:id="rId15"/>
    <p:sldId id="303" r:id="rId16"/>
    <p:sldId id="307" r:id="rId17"/>
    <p:sldId id="313" r:id="rId18"/>
    <p:sldId id="308" r:id="rId19"/>
    <p:sldId id="309" r:id="rId20"/>
    <p:sldId id="310" r:id="rId21"/>
    <p:sldId id="314" r:id="rId22"/>
    <p:sldId id="304" r:id="rId23"/>
    <p:sldId id="31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DA00"/>
    <a:srgbClr val="8AA59C"/>
    <a:srgbClr val="808080"/>
    <a:srgbClr val="8CC63F"/>
    <a:srgbClr val="00853F"/>
    <a:srgbClr val="274D36"/>
    <a:srgbClr val="C7E39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459" autoAdjust="0"/>
  </p:normalViewPr>
  <p:slideViewPr>
    <p:cSldViewPr>
      <p:cViewPr>
        <p:scale>
          <a:sx n="100" d="100"/>
          <a:sy n="100" d="100"/>
        </p:scale>
        <p:origin x="-946" y="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dirty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dirty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dirty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fld id="{50AA812F-7311-4E4D-9643-51C61BFB3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3C995B-3BFD-4896-8A39-DFC8F8EC7951}" type="slidenum">
              <a:rPr lang="en-US">
                <a:latin typeface="Arial" charset="0"/>
              </a:rPr>
              <a:pPr/>
              <a:t>1</a:t>
            </a:fld>
            <a:endParaRPr lang="en-US" dirty="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3683FA-9ECC-46BD-A49B-CC8339C3BD30}" type="slidenum">
              <a:rPr lang="en-US">
                <a:latin typeface="Arial" charset="0"/>
              </a:rPr>
              <a:pPr/>
              <a:t>4</a:t>
            </a:fld>
            <a:endParaRPr lang="en-US" dirty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6BA8CD-BBD8-4ED4-93FC-8C2A3DAA2A49}" type="slidenum">
              <a:rPr lang="en-US">
                <a:latin typeface="Arial" charset="0"/>
              </a:rPr>
              <a:pPr/>
              <a:t>11</a:t>
            </a:fld>
            <a:endParaRPr lang="en-US" dirty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6BA8CD-BBD8-4ED4-93FC-8C2A3DAA2A49}" type="slidenum">
              <a:rPr lang="en-US">
                <a:latin typeface="Arial" charset="0"/>
              </a:rPr>
              <a:pPr/>
              <a:t>13</a:t>
            </a:fld>
            <a:endParaRPr lang="en-US" dirty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6BA8CD-BBD8-4ED4-93FC-8C2A3DAA2A49}" type="slidenum">
              <a:rPr lang="en-US">
                <a:latin typeface="Arial" charset="0"/>
              </a:rPr>
              <a:pPr/>
              <a:t>15</a:t>
            </a:fld>
            <a:endParaRPr lang="en-US" dirty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6BA8CD-BBD8-4ED4-93FC-8C2A3DAA2A49}" type="slidenum">
              <a:rPr lang="en-US">
                <a:latin typeface="Arial" charset="0"/>
              </a:rPr>
              <a:pPr/>
              <a:t>22</a:t>
            </a:fld>
            <a:endParaRPr lang="en-US" dirty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titl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H_3CP_rgb_0412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8025" y="5638800"/>
            <a:ext cx="29749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8150" y="1828800"/>
            <a:ext cx="8172450" cy="114300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7675" y="641350"/>
            <a:ext cx="1609725" cy="609600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11D61-F8B7-40FE-B8CB-196CC02E4F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3988"/>
            <a:ext cx="2095500" cy="5256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3988"/>
            <a:ext cx="6134100" cy="5256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0ABC-0A63-48BF-BC76-B8EF05771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70B9A-B2C4-42EC-A64E-A0065EAB38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BA592-C7ED-4B26-8EBB-CCC7C0B439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41400"/>
            <a:ext cx="40005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41400"/>
            <a:ext cx="40005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8832F-9314-4849-90C2-96C5C9C6F2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A9200-506E-457A-8AF9-3852590881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52AC2-9A3F-4624-AB5F-3D43EC38E9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07FD6-CAFD-42D9-8913-49CDCF1F93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DC6DF-0B4F-4AB0-B5BD-D2EFCFC22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CEA5B-A4D1-4CBF-B457-724C0E05B3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header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3988"/>
            <a:ext cx="8382000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41400"/>
            <a:ext cx="8153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dirty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399213"/>
            <a:ext cx="457200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smtClean="0">
                <a:latin typeface="Arial" pitchFamily="34" charset="0"/>
              </a:defRPr>
            </a:lvl1pPr>
          </a:lstStyle>
          <a:p>
            <a:pPr>
              <a:defRPr/>
            </a:pPr>
            <a:fld id="{54B443B0-54F2-4F2A-A60A-C68799ECD1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H_3CP_rgb_0412_ppt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905625" y="6173788"/>
            <a:ext cx="1984375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8001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>
          <a:solidFill>
            <a:schemeClr val="tx1"/>
          </a:solidFill>
          <a:latin typeface="+mn-lt"/>
          <a:ea typeface="+mn-ea"/>
        </a:defRPr>
      </a:lvl3pPr>
      <a:lvl4pPr marL="12573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6002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▪"/>
        <a:defRPr sz="1200">
          <a:solidFill>
            <a:schemeClr val="tx1"/>
          </a:solidFill>
          <a:latin typeface="+mn-lt"/>
          <a:ea typeface="+mn-ea"/>
        </a:defRPr>
      </a:lvl5pPr>
      <a:lvl6pPr marL="20574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▪"/>
        <a:defRPr sz="1200">
          <a:solidFill>
            <a:schemeClr val="tx1"/>
          </a:solidFill>
          <a:latin typeface="+mn-lt"/>
          <a:ea typeface="+mn-ea"/>
        </a:defRPr>
      </a:lvl6pPr>
      <a:lvl7pPr marL="25146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▪"/>
        <a:defRPr sz="1200">
          <a:solidFill>
            <a:schemeClr val="tx1"/>
          </a:solidFill>
          <a:latin typeface="+mn-lt"/>
          <a:ea typeface="+mn-ea"/>
        </a:defRPr>
      </a:lvl7pPr>
      <a:lvl8pPr marL="29718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▪"/>
        <a:defRPr sz="1200">
          <a:solidFill>
            <a:schemeClr val="tx1"/>
          </a:solidFill>
          <a:latin typeface="+mn-lt"/>
          <a:ea typeface="+mn-ea"/>
        </a:defRPr>
      </a:lvl8pPr>
      <a:lvl9pPr marL="34290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▪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EASE ASR </a:t>
            </a:r>
            <a:br>
              <a:rPr lang="en-US" sz="4000" dirty="0" smtClean="0"/>
            </a:br>
            <a:r>
              <a:rPr lang="en-US" sz="4000" dirty="0" smtClean="0"/>
              <a:t>ASOG 52 Release</a:t>
            </a: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/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 – New and Modified Fields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610599" cy="3124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524000"/>
                <a:gridCol w="4876800"/>
                <a:gridCol w="914399"/>
              </a:tblGrid>
              <a:tr h="5398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ASR form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Modified Field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Issue</a:t>
                      </a:r>
                      <a:endParaRPr lang="en-US" sz="1400" dirty="0"/>
                    </a:p>
                  </a:txBody>
                  <a:tcPr/>
                </a:tc>
              </a:tr>
              <a:tr h="50190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MSFS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Move existing field to new place on same form.  MSFS field placement modified on SES form.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01906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Move existing field to new place on same form.  SM field placement modified on SES form.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01906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WACD1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Move existing field to new place on same form.  WACD1 field placement modified on SES form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275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TRANSPORT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GETO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Addition of value of ‘F’ – Provide entrance facility from curb to MPOE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3532</a:t>
                      </a:r>
                    </a:p>
                  </a:txBody>
                  <a:tcPr marL="9525" marR="9525" marT="9525" marB="0"/>
                </a:tc>
              </a:tr>
              <a:tr h="74592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TRANSLATIONS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Interconnection/STP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Translation Routing Section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Removed duplicate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section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ATIS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B70B9A-B2C4-42EC-A64E-A0065EAB38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ASOG 52 Edits and </a:t>
            </a:r>
            <a:br>
              <a:rPr lang="en-US" sz="4000" dirty="0" smtClean="0"/>
            </a:br>
            <a:r>
              <a:rPr lang="en-US" sz="4000" dirty="0" smtClean="0"/>
              <a:t>Enhancements</a:t>
            </a:r>
          </a:p>
        </p:txBody>
      </p:sp>
      <p:sp>
        <p:nvSpPr>
          <p:cNvPr id="12291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/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New or Changed Fields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Increase the length of BAN field from 12 to 13 characters on ASR, CN, Multi-EC forms.</a:t>
            </a:r>
          </a:p>
          <a:p>
            <a:pPr lvl="0">
              <a:buFont typeface="Arial" pitchFamily="34" charset="0"/>
              <a:buChar char="•"/>
            </a:pPr>
            <a:endParaRPr lang="en-US" sz="1400" dirty="0" smtClean="0"/>
          </a:p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Increase the length of Access Tel Extension fields (ACTEL, AACTEL, AALCON) from 4 to 7 characters on SALI form.</a:t>
            </a:r>
          </a:p>
          <a:p>
            <a:pPr lvl="0"/>
            <a:endParaRPr lang="en-US" sz="1400" dirty="0" smtClean="0"/>
          </a:p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The WSI (Wireless Site Indicator) field on the ASR form is being split into two new fields, WSI-S and WSI-P.</a:t>
            </a:r>
          </a:p>
          <a:p>
            <a:pPr lvl="1"/>
            <a:r>
              <a:rPr lang="en-US" sz="1400" dirty="0" smtClean="0"/>
              <a:t>WSI is moving to WSI-S.  Valid values were N or E and now will become Y.  </a:t>
            </a:r>
          </a:p>
          <a:p>
            <a:pPr lvl="2"/>
            <a:r>
              <a:rPr lang="en-US" sz="1400" dirty="0" smtClean="0"/>
              <a:t>When WSI =N OR E, SEI = Y, ACTL is blank, then convert WSI to WSI-P =Y and WSI-S =BLANK.</a:t>
            </a:r>
          </a:p>
          <a:p>
            <a:pPr lvl="2"/>
            <a:r>
              <a:rPr lang="en-US" sz="1400" dirty="0" smtClean="0"/>
              <a:t>When WSI = N or E, SEI = Y and ACTL is populated, then convert WSI to WSI-P = BLANK (because this is a MTSO) and WSI-S = BLANK.</a:t>
            </a:r>
          </a:p>
          <a:p>
            <a:pPr lvl="2"/>
            <a:r>
              <a:rPr lang="en-US" sz="1400" dirty="0" smtClean="0"/>
              <a:t>When WSI = N or E, SEI is blank, then convert WSI to WSI-P=BLANK and WSI-S = Y.</a:t>
            </a:r>
          </a:p>
          <a:p>
            <a:pPr lvl="1"/>
            <a:endParaRPr lang="en-US" sz="1400" dirty="0" smtClean="0"/>
          </a:p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Multi-Chassis (MCLAG) – New fields added to SES form.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MCLAG, MCLAG-ID, and MCLAG-P.  MCLAG-ID also added to CN form.</a:t>
            </a:r>
          </a:p>
          <a:p>
            <a:pPr lvl="2"/>
            <a:r>
              <a:rPr lang="en-US" sz="1400" dirty="0" smtClean="0"/>
              <a:t>These fields are not used and are prohibited.</a:t>
            </a:r>
          </a:p>
          <a:p>
            <a:pPr lvl="2"/>
            <a:r>
              <a:rPr lang="en-US" sz="1400" dirty="0" smtClean="0"/>
              <a:t>Century</a:t>
            </a:r>
            <a:r>
              <a:rPr lang="en-US" sz="1400" b="1" dirty="0" smtClean="0"/>
              <a:t>Link</a:t>
            </a:r>
            <a:r>
              <a:rPr lang="en-US" sz="1400" dirty="0" smtClean="0"/>
              <a:t> processes will not be utilizing these fields.</a:t>
            </a:r>
          </a:p>
          <a:p>
            <a:pPr lvl="0">
              <a:buFont typeface="Arial" pitchFamily="34" charset="0"/>
              <a:buChar char="•"/>
            </a:pPr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12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ASOG 52 BRMS Rules</a:t>
            </a:r>
          </a:p>
        </p:txBody>
      </p:sp>
      <p:sp>
        <p:nvSpPr>
          <p:cNvPr id="12291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/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BRMS Rules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Century</a:t>
            </a:r>
            <a:r>
              <a:rPr lang="en-US" sz="2000" b="1" dirty="0" smtClean="0"/>
              <a:t>Link </a:t>
            </a:r>
            <a:r>
              <a:rPr lang="en-US" sz="2000" dirty="0" smtClean="0"/>
              <a:t>will modify product based edits including but not limited to the following:</a:t>
            </a:r>
          </a:p>
          <a:p>
            <a:pPr lvl="0"/>
            <a:endParaRPr lang="en-US" sz="2000" b="1" dirty="0" smtClean="0"/>
          </a:p>
          <a:p>
            <a:pPr lvl="0"/>
            <a:r>
              <a:rPr lang="en-US" sz="2000" dirty="0" smtClean="0"/>
              <a:t>ASR Form:  Transport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Field:  GETO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Error Code:  EQ882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Error Message: TRANS GETO OF “F” ONLY ALLOWED WHEN OTC IS NOT CENTURYLINK</a:t>
            </a:r>
          </a:p>
          <a:p>
            <a:pPr lvl="0"/>
            <a:endParaRPr lang="en-US" sz="1600" dirty="0" smtClean="0"/>
          </a:p>
          <a:p>
            <a:pPr lvl="0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14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ASOG 52 New Fields</a:t>
            </a:r>
          </a:p>
        </p:txBody>
      </p:sp>
      <p:sp>
        <p:nvSpPr>
          <p:cNvPr id="12291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/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New Fields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41400"/>
            <a:ext cx="8153400" cy="711200"/>
          </a:xfrm>
        </p:spPr>
        <p:txBody>
          <a:bodyPr/>
          <a:lstStyle/>
          <a:p>
            <a:pPr lvl="0"/>
            <a:r>
              <a:rPr lang="en-US" sz="1600" dirty="0" smtClean="0"/>
              <a:t>Form:  ASR</a:t>
            </a:r>
          </a:p>
          <a:p>
            <a:pPr lvl="0"/>
            <a:r>
              <a:rPr lang="en-US" sz="1600" dirty="0" smtClean="0"/>
              <a:t>New Field:  WSI-P</a:t>
            </a:r>
          </a:p>
          <a:p>
            <a:pPr lvl="0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16</a:t>
            </a:fld>
            <a:endParaRPr lang="en-US" dirty="0">
              <a:latin typeface="Arial" charset="0"/>
            </a:endParaRPr>
          </a:p>
        </p:txBody>
      </p:sp>
      <p:pic>
        <p:nvPicPr>
          <p:cNvPr id="8194" name="Picture 2" descr="C:\Windows\Temp\SNAGHTML36d5f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753572"/>
            <a:ext cx="6553200" cy="4396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New Fields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41400"/>
            <a:ext cx="8153400" cy="711200"/>
          </a:xfrm>
        </p:spPr>
        <p:txBody>
          <a:bodyPr/>
          <a:lstStyle/>
          <a:p>
            <a:pPr lvl="0"/>
            <a:r>
              <a:rPr lang="en-US" sz="1600" dirty="0" smtClean="0"/>
              <a:t>Form:  SES</a:t>
            </a:r>
          </a:p>
          <a:p>
            <a:pPr lvl="0"/>
            <a:r>
              <a:rPr lang="en-US" sz="1600" dirty="0" smtClean="0"/>
              <a:t>New Field:  CI</a:t>
            </a:r>
          </a:p>
          <a:p>
            <a:pPr lvl="0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17</a:t>
            </a:fld>
            <a:endParaRPr lang="en-US" dirty="0">
              <a:latin typeface="Arial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981200"/>
            <a:ext cx="5989637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New Fields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41400"/>
            <a:ext cx="8153400" cy="711200"/>
          </a:xfrm>
        </p:spPr>
        <p:txBody>
          <a:bodyPr/>
          <a:lstStyle/>
          <a:p>
            <a:pPr lvl="0"/>
            <a:r>
              <a:rPr lang="en-US" sz="1600" dirty="0" smtClean="0"/>
              <a:t>Form:  EVC</a:t>
            </a:r>
          </a:p>
          <a:p>
            <a:pPr lvl="0"/>
            <a:r>
              <a:rPr lang="en-US" sz="1600" dirty="0" smtClean="0"/>
              <a:t>New Field:  P-BITC-I</a:t>
            </a:r>
          </a:p>
          <a:p>
            <a:pPr lvl="0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18</a:t>
            </a:fld>
            <a:endParaRPr lang="en-US" dirty="0">
              <a:latin typeface="Arial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05000"/>
            <a:ext cx="5951537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New Fields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41400"/>
            <a:ext cx="8153400" cy="711200"/>
          </a:xfrm>
        </p:spPr>
        <p:txBody>
          <a:bodyPr/>
          <a:lstStyle/>
          <a:p>
            <a:pPr lvl="0"/>
            <a:r>
              <a:rPr lang="en-US" sz="1600" dirty="0" smtClean="0"/>
              <a:t>Form:  EVC</a:t>
            </a:r>
          </a:p>
          <a:p>
            <a:pPr lvl="0"/>
            <a:r>
              <a:rPr lang="en-US" sz="1600" dirty="0" smtClean="0"/>
              <a:t>New Field:  P-BITC-E</a:t>
            </a:r>
          </a:p>
          <a:p>
            <a:pPr lvl="0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19</a:t>
            </a:fld>
            <a:endParaRPr lang="en-US" dirty="0">
              <a:latin typeface="Arial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81200"/>
            <a:ext cx="59817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latin typeface="Calibri" pitchFamily="34" charset="0"/>
              </a:rPr>
              <a:t>EASE ASR ASOG 52 Release				Page 3</a:t>
            </a:r>
          </a:p>
          <a:p>
            <a:r>
              <a:rPr lang="en-US" sz="2200" dirty="0" smtClean="0">
                <a:latin typeface="Calibri" pitchFamily="34" charset="0"/>
              </a:rPr>
              <a:t>ASOG 52 Changes					Pages 4-10</a:t>
            </a:r>
          </a:p>
          <a:p>
            <a:r>
              <a:rPr lang="en-US" sz="2200" dirty="0" smtClean="0">
                <a:latin typeface="Calibri" pitchFamily="34" charset="0"/>
              </a:rPr>
              <a:t>ASOG 52 Edits and Enhancements			Pages 11-12</a:t>
            </a:r>
          </a:p>
          <a:p>
            <a:r>
              <a:rPr lang="en-US" sz="2200" dirty="0" smtClean="0">
                <a:latin typeface="Calibri" pitchFamily="34" charset="0"/>
              </a:rPr>
              <a:t>ASOG 52 BRMS Rules					Pages 13-14</a:t>
            </a:r>
          </a:p>
          <a:p>
            <a:r>
              <a:rPr lang="en-US" sz="2200" dirty="0" smtClean="0">
                <a:latin typeface="Calibri" pitchFamily="34" charset="0"/>
              </a:rPr>
              <a:t>ASOG 52 New Fields					Pages 15-21</a:t>
            </a:r>
          </a:p>
          <a:p>
            <a:r>
              <a:rPr lang="en-US" sz="2200" dirty="0" smtClean="0">
                <a:latin typeface="Calibri" pitchFamily="34" charset="0"/>
              </a:rPr>
              <a:t>Additional Tech Spec Changes				Pages 22-23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B70B9A-B2C4-42EC-A64E-A0065EAB380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New Fields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41400"/>
            <a:ext cx="8153400" cy="711200"/>
          </a:xfrm>
        </p:spPr>
        <p:txBody>
          <a:bodyPr/>
          <a:lstStyle/>
          <a:p>
            <a:pPr lvl="0"/>
            <a:r>
              <a:rPr lang="en-US" sz="1600" dirty="0" smtClean="0"/>
              <a:t>Form:  SES</a:t>
            </a:r>
          </a:p>
          <a:p>
            <a:pPr lvl="0"/>
            <a:r>
              <a:rPr lang="en-US" sz="1600" dirty="0" smtClean="0"/>
              <a:t>New Field:  MCLAG, MCLAG-ID, MCLAG-P</a:t>
            </a:r>
          </a:p>
          <a:p>
            <a:pPr lvl="0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20</a:t>
            </a:fld>
            <a:endParaRPr lang="en-US" dirty="0">
              <a:latin typeface="Arial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1838" y="3409950"/>
            <a:ext cx="60325" cy="3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981200"/>
            <a:ext cx="5959475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New Fields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41400"/>
            <a:ext cx="8153400" cy="711200"/>
          </a:xfrm>
        </p:spPr>
        <p:txBody>
          <a:bodyPr/>
          <a:lstStyle/>
          <a:p>
            <a:pPr lvl="0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21219-A536-45E9-B3C1-BA1BEAC9CE9A}" type="slidenum">
              <a:rPr lang="en-US">
                <a:latin typeface="Arial" charset="0"/>
              </a:rPr>
              <a:pPr/>
              <a:t>21</a:t>
            </a:fld>
            <a:endParaRPr lang="en-US" dirty="0">
              <a:latin typeface="Arial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1838" y="3409950"/>
            <a:ext cx="60325" cy="3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8600" y="9906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+mn-lt"/>
                <a:ea typeface="+mn-ea"/>
              </a:rPr>
              <a:t>New Fields have been introduced on the CFA_INQUIRY</a:t>
            </a:r>
          </a:p>
          <a:p>
            <a:r>
              <a:rPr lang="en-US" sz="1600" b="0" dirty="0" smtClean="0">
                <a:latin typeface="+mn-lt"/>
                <a:ea typeface="+mn-ea"/>
              </a:rPr>
              <a:t>LOAI is optional, and if the user has an LOA, select “Y”</a:t>
            </a:r>
          </a:p>
          <a:p>
            <a:r>
              <a:rPr lang="en-US" sz="1600" b="0" dirty="0" smtClean="0">
                <a:latin typeface="+mn-lt"/>
                <a:ea typeface="+mn-ea"/>
              </a:rPr>
              <a:t>If “Y” is selected, then LOA-CCNA is required.</a:t>
            </a:r>
            <a:r>
              <a:rPr lang="en-US" b="0" dirty="0" smtClean="0"/>
              <a:t> </a:t>
            </a:r>
            <a:endParaRPr lang="en-US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133600"/>
            <a:ext cx="59436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Additional Tech Spec </a:t>
            </a:r>
            <a:br>
              <a:rPr lang="en-US" sz="4000" dirty="0" smtClean="0"/>
            </a:br>
            <a:r>
              <a:rPr lang="en-US" sz="4000" dirty="0" smtClean="0"/>
              <a:t>Changes</a:t>
            </a:r>
          </a:p>
        </p:txBody>
      </p:sp>
      <p:sp>
        <p:nvSpPr>
          <p:cNvPr id="12291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/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Tech Spec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defRPr/>
            </a:pPr>
            <a:r>
              <a:rPr lang="en-US" sz="2000" dirty="0" smtClean="0"/>
              <a:t>The Century</a:t>
            </a:r>
            <a:r>
              <a:rPr lang="en-US" sz="2000" b="1" dirty="0" smtClean="0"/>
              <a:t>Link</a:t>
            </a:r>
            <a:r>
              <a:rPr lang="en-US" sz="2000" dirty="0" smtClean="0"/>
              <a:t> Custom Rules list will have the following changes:</a:t>
            </a:r>
          </a:p>
          <a:p>
            <a:pPr marL="0" indent="0" eaLnBrk="1" hangingPunct="1">
              <a:defRPr/>
            </a:pPr>
            <a:endParaRPr lang="en-US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Added additional edits, which are in CORA, but not EASE, for LQ territories</a:t>
            </a:r>
          </a:p>
          <a:p>
            <a:pPr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Relaxed EASE edits, which are not currently in CORA, for LQ territories</a:t>
            </a:r>
          </a:p>
          <a:p>
            <a:pPr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Updated several error messages, corrected spelling, and provided more information on the errors</a:t>
            </a:r>
          </a:p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r>
              <a:rPr lang="en-US" sz="2000" dirty="0" smtClean="0"/>
              <a:t>Century</a:t>
            </a:r>
            <a:r>
              <a:rPr lang="en-US" sz="2000" b="1" dirty="0" smtClean="0"/>
              <a:t>Link </a:t>
            </a:r>
            <a:r>
              <a:rPr lang="en-US" sz="2000" dirty="0" smtClean="0"/>
              <a:t>will continue to review and improve upon those error messages.</a:t>
            </a:r>
            <a:endParaRPr lang="en-US" sz="2000" b="1" dirty="0" smtClean="0"/>
          </a:p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endParaRPr lang="en-US" sz="20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6BC543-F46C-42AD-A372-55092C6245E7}" type="slidenum">
              <a:rPr lang="en-US">
                <a:latin typeface="Arial" charset="0"/>
              </a:rPr>
              <a:pPr/>
              <a:t>23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 ASR ASOG 52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defRPr/>
            </a:pPr>
            <a:r>
              <a:rPr lang="en-US" sz="2000" dirty="0" smtClean="0"/>
              <a:t>Century</a:t>
            </a:r>
            <a:r>
              <a:rPr lang="en-US" sz="2000" b="1" dirty="0" smtClean="0"/>
              <a:t>Link</a:t>
            </a:r>
            <a:r>
              <a:rPr lang="en-US" sz="2000" dirty="0" smtClean="0"/>
              <a:t> will implement the ASOG Version 52 Industry Standard changes to the ASR forms and fields effective on March 19, 2016.</a:t>
            </a: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r>
              <a:rPr lang="en-US" sz="2000" dirty="0" smtClean="0"/>
              <a:t>These changes were decided upon at an industry level with participating members of the OBF Committees. For detailed information about the changes, refer to the ATIS website: </a:t>
            </a:r>
            <a:r>
              <a:rPr lang="en-US" sz="2000" dirty="0" smtClean="0">
                <a:hlinkClick r:id="rId2"/>
              </a:rPr>
              <a:t>http://www.atis.org/  </a:t>
            </a: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r>
              <a:rPr lang="en-US" sz="2000" dirty="0" smtClean="0"/>
              <a:t>In support of the release, Century</a:t>
            </a:r>
            <a:r>
              <a:rPr lang="en-US" sz="2000" b="1" dirty="0" smtClean="0"/>
              <a:t>Link</a:t>
            </a:r>
            <a:r>
              <a:rPr lang="en-US" sz="2000" dirty="0" smtClean="0"/>
              <a:t> will implement upfront validations in the EASE (Electronic Administration and Service Exchange).  This validation will impact all ASRs being transmitted through EASE electronically via the web-based EASE GUI, or through direct connections, such as UOM interfaces.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6BC543-F46C-42AD-A372-55092C6245E7}" type="slidenum">
              <a:rPr lang="en-US">
                <a:latin typeface="Arial" charset="0"/>
              </a:rPr>
              <a:pPr/>
              <a:t>3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ASOG 52 Changes</a:t>
            </a:r>
          </a:p>
        </p:txBody>
      </p:sp>
      <p:sp>
        <p:nvSpPr>
          <p:cNvPr id="5123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/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52: ASOG Issues included in this Release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AF3CF2-B537-465A-BF1A-E452C68B0F53}" type="slidenum">
              <a:rPr lang="en-US">
                <a:latin typeface="Arial" charset="0"/>
              </a:rPr>
              <a:pPr/>
              <a:t>5</a:t>
            </a:fld>
            <a:endParaRPr lang="en-US" dirty="0">
              <a:latin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990600"/>
          <a:ext cx="8305800" cy="4940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/>
                <a:gridCol w="4983480"/>
                <a:gridCol w="1661160"/>
              </a:tblGrid>
              <a:tr h="5895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ATIS Issue Number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Champion</a:t>
                      </a:r>
                    </a:p>
                  </a:txBody>
                  <a:tcPr marL="68580" marR="68580" marT="0" marB="0"/>
                </a:tc>
              </a:tr>
              <a:tr h="3501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3519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Wireless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Site Indicator Enhancements – Removal of WSI, Addition of WSI-P, WSI-S fields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Verizon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3529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Expand BAN/HBAN/MAN field – Character expansion to 13 characters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Comcast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Modify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EU Field Usage</a:t>
                      </a:r>
                      <a:endParaRPr lang="en-US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Verizon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9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Address ASOG 4-Step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process and the term ‘Service Request’  - replacement thru ASOG to Service Inquiry</a:t>
                      </a:r>
                      <a:endParaRPr lang="en-US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ASO Committee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9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Modify GETO field to identify regulated entrance facility – Addition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of value F to Transport GETO field </a:t>
                      </a:r>
                      <a:endParaRPr lang="en-US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AT&amp;T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Modify Access Tel Extension fields on Practice 015 –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Character expansion to 7 characters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Century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Link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27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Update Practices to support Color Aware attributes for Ethernet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Services – CI field to SES form, P-BITC-I and P-BITC-E to EVC form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Verizon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Modify S-VLAN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field – usage update – CEVLAN not required on Change order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Verizon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Modify EDA field – usage update – Add valid entry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of 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Verizon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3539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Update NCON Rule – addition to allow on SES form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AT&amp;T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Wireless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3540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Multi-Chassis (MCLAG) – addition of MCLAG, MCLAG-ID, MCLAG-P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fields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Century</a:t>
                      </a:r>
                      <a:r>
                        <a:rPr lang="en-US" sz="1100" b="1" dirty="0" smtClean="0">
                          <a:latin typeface="Calibri" pitchFamily="34" charset="0"/>
                        </a:rPr>
                        <a:t>Link</a:t>
                      </a:r>
                      <a:endParaRPr lang="en-US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6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3541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Add LOA to CFA pre-order validation – UOM modification and internal updates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Century</a:t>
                      </a:r>
                      <a:r>
                        <a:rPr lang="en-US" sz="1100" b="1" dirty="0" smtClean="0">
                          <a:latin typeface="Calibri" pitchFamily="34" charset="0"/>
                        </a:rPr>
                        <a:t>Link</a:t>
                      </a:r>
                      <a:endParaRPr lang="en-US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 – New and Modified Fields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1" y="838197"/>
          <a:ext cx="8686798" cy="5029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892"/>
                <a:gridCol w="1565189"/>
                <a:gridCol w="5008605"/>
                <a:gridCol w="939112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ASR form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 Field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Issue</a:t>
                      </a:r>
                      <a:endParaRPr lang="en-US" sz="1400" dirty="0"/>
                    </a:p>
                  </a:txBody>
                  <a:tcPr/>
                </a:tc>
              </a:tr>
              <a:tr h="41249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ASR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WSI-P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Wireless</a:t>
                      </a:r>
                      <a:r>
                        <a:rPr lang="en-US" sz="1100" baseline="0" dirty="0" smtClean="0"/>
                        <a:t> Site Indicator - PRILOC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3519</a:t>
                      </a:r>
                      <a:endParaRPr lang="en-US" sz="1100" dirty="0"/>
                    </a:p>
                  </a:txBody>
                  <a:tcPr/>
                </a:tc>
              </a:tr>
              <a:tr h="40455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Color</a:t>
                      </a:r>
                      <a:r>
                        <a:rPr lang="en-US" sz="1100" baseline="0" dirty="0" smtClean="0"/>
                        <a:t> Identifier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3535</a:t>
                      </a:r>
                      <a:endParaRPr lang="en-US" sz="1100" dirty="0"/>
                    </a:p>
                  </a:txBody>
                  <a:tcPr/>
                </a:tc>
              </a:tr>
              <a:tr h="42835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MCLAG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Multi-Chassis</a:t>
                      </a:r>
                      <a:r>
                        <a:rPr lang="en-US" sz="1100" baseline="0" dirty="0" smtClean="0"/>
                        <a:t> Link Aggregation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3540</a:t>
                      </a:r>
                      <a:endParaRPr lang="en-US" sz="1100" dirty="0"/>
                    </a:p>
                  </a:txBody>
                  <a:tcPr/>
                </a:tc>
              </a:tr>
              <a:tr h="40455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MCLAG-ID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Multi-Chassis</a:t>
                      </a:r>
                      <a:r>
                        <a:rPr lang="en-US" sz="1100" baseline="0" dirty="0" smtClean="0"/>
                        <a:t> Link Aggregation Group 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3540</a:t>
                      </a:r>
                      <a:endParaRPr lang="en-US" sz="1100" dirty="0"/>
                    </a:p>
                  </a:txBody>
                  <a:tcPr/>
                </a:tc>
              </a:tr>
              <a:tr h="40455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MCLAG-P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Multi-Chassis</a:t>
                      </a:r>
                      <a:r>
                        <a:rPr lang="en-US" sz="1100" baseline="0" dirty="0" smtClean="0"/>
                        <a:t> Link Aggregation Group Protection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3540</a:t>
                      </a:r>
                      <a:endParaRPr lang="en-US" sz="1100" dirty="0"/>
                    </a:p>
                  </a:txBody>
                  <a:tcPr/>
                </a:tc>
              </a:tr>
              <a:tr h="42835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MCLAG-ID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Multi-Chassis</a:t>
                      </a:r>
                      <a:r>
                        <a:rPr lang="en-US" sz="1100" baseline="0" dirty="0" smtClean="0"/>
                        <a:t> Link Aggregation Group 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3540</a:t>
                      </a:r>
                      <a:endParaRPr lang="en-US" sz="1100" dirty="0"/>
                    </a:p>
                  </a:txBody>
                  <a:tcPr/>
                </a:tc>
              </a:tr>
              <a:tr h="47595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EVC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P-BITC-I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Priority</a:t>
                      </a:r>
                      <a:r>
                        <a:rPr lang="en-US" sz="1100" baseline="0" dirty="0" smtClean="0"/>
                        <a:t> Bit Color Ingress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3535</a:t>
                      </a:r>
                      <a:endParaRPr lang="en-US" sz="1100" dirty="0"/>
                    </a:p>
                  </a:txBody>
                  <a:tcPr/>
                </a:tc>
              </a:tr>
              <a:tr h="40455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EVC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P-BITC-E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Priority</a:t>
                      </a:r>
                      <a:r>
                        <a:rPr lang="en-US" sz="1100" baseline="0" dirty="0" smtClean="0"/>
                        <a:t> Bit Color Egress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3535</a:t>
                      </a:r>
                      <a:endParaRPr lang="en-US" sz="1100" dirty="0"/>
                    </a:p>
                  </a:txBody>
                  <a:tcPr/>
                </a:tc>
              </a:tr>
              <a:tr h="108675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UOM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Volumes I, II &amp; III CFA preorder service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LOA</a:t>
                      </a:r>
                      <a:br>
                        <a:rPr lang="en-US" sz="1100" dirty="0" smtClean="0"/>
                      </a:br>
                      <a:r>
                        <a:rPr lang="en-US" sz="1100" dirty="0" smtClean="0"/>
                        <a:t/>
                      </a:r>
                      <a:br>
                        <a:rPr lang="en-US" sz="1100" dirty="0" smtClean="0"/>
                      </a:br>
                      <a:r>
                        <a:rPr lang="en-US" sz="1100" dirty="0" smtClean="0"/>
                        <a:t/>
                      </a:r>
                      <a:br>
                        <a:rPr lang="en-US" sz="1100" dirty="0" smtClean="0"/>
                      </a:br>
                      <a:r>
                        <a:rPr lang="en-US" sz="1100" dirty="0" smtClean="0"/>
                        <a:t>LOA CCNA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CFA validation to customers when a LOA has been obtained from the owning customer in the UOM preorder environment.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Added LOA indicator and LOA CCNA to the CFA preorder service in UOM.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3541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B70B9A-B2C4-42EC-A64E-A0065EAB38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 – New and Modified Fields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B70B9A-B2C4-42EC-A64E-A0065EAB38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914395"/>
          <a:ext cx="8763000" cy="5334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189"/>
                <a:gridCol w="1578919"/>
                <a:gridCol w="5052541"/>
                <a:gridCol w="947351"/>
              </a:tblGrid>
              <a:tr h="6245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ASR forms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Modified Field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Issue</a:t>
                      </a:r>
                      <a:endParaRPr lang="en-US" sz="1400" dirty="0"/>
                    </a:p>
                  </a:txBody>
                  <a:tcPr/>
                </a:tc>
              </a:tr>
              <a:tr h="36300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ARI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ECCKT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Valid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Entry Note 2: Either Location A or Z must be 11 characters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ATIS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300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ASR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Increase to 13 characters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3529</a:t>
                      </a:r>
                    </a:p>
                  </a:txBody>
                  <a:tcPr marL="9525" marR="9525" marT="9525" marB="0"/>
                </a:tc>
              </a:tr>
              <a:tr h="36300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ASR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EDA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Addition of  value of ‘N’ for Early Acceptance not authorized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3538</a:t>
                      </a:r>
                    </a:p>
                  </a:txBody>
                  <a:tcPr marL="9525" marR="9525" marT="9525" marB="0"/>
                </a:tc>
              </a:tr>
              <a:tr h="36300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ASR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WSI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Valid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Entries:  Y = Wireless Cell Site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8358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ASR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WSI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to WSI-S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Field will be modified to WSI-S (Wireless Site Indicator  - SECLOC)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079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ASR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WSI to WSI-S/WSI-P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Conversion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of “in-flight” ASRs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8358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ASR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Identifies primary location as an end user. Valid Entries: Y = End User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7064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ASR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Reqtype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 all references to the term 'Request' in the field description and replace with 'Inquiry.'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7064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ASR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EVCI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 all references to the term 'Request' in the field description and replace with 'Inquiry.'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7064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ASR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 all references to the term 'Requests' in the field description and replace with 'Inquiries.'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 – New and Modified Fields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610599" cy="533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524000"/>
                <a:gridCol w="4876800"/>
                <a:gridCol w="914399"/>
              </a:tblGrid>
              <a:tr h="4256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ASR form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Modified Field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Issue</a:t>
                      </a:r>
                      <a:endParaRPr lang="en-US" sz="1400" dirty="0"/>
                    </a:p>
                  </a:txBody>
                  <a:tcPr/>
                </a:tc>
              </a:tr>
              <a:tr h="3031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Increase to 13 characters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3529</a:t>
                      </a: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CN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 all references to the term 'Request' in the field description and replace with 'Inquiry.'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3531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CN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PROJECT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Move existing field to new place on same form.  PROJECT field placement modified on CN form.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3540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CN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PROVINT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Move existing field to new place on same form.  PROVINT field placement modified on CN form.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3540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CB TEL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No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Move existing field to new place on same form.  CB Tel No field placement modified on CN form.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3540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CN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CBPC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Move existing field to new place on same form.  CBPC field placement modified on CN form.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3540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031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DIS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General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Removed the sentence - This is the first iteration of this new practice.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ATIS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03176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EVC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P-BIT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Optional  when the associated LREF field is populated, otherwise prohibited.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3535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EVC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RUID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 1: Required when the associated UREF </a:t>
                      </a:r>
                      <a:r>
                        <a:rPr lang="en-US" sz="1100" strike="sng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populated and both the associated RPON field and </a:t>
                      </a:r>
                      <a:r>
                        <a:rPr lang="en-US" sz="1100" strike="sng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associated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AUNT fields are not populated.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3540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58813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EVC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S-VLAN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Removed NOTE 3: Required when the associated UACT field is "C" and the associated NCI code specifies an S-VLAN based map.</a:t>
                      </a:r>
                    </a:p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Changed Note 4 to Note 3 - Otherwise optional.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3537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MEC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(ASC-EC)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(OEC)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Increase to 13 characters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3529</a:t>
                      </a:r>
                    </a:p>
                  </a:txBody>
                  <a:tcPr marL="9525" marR="9525" marT="9525" marB="0"/>
                </a:tc>
              </a:tr>
              <a:tr h="2448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PIP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General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Removed the sentence - This is the first iteration of this new practice.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ATIS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9573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PVC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General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Removed the sentence - This is the first iteration of this new practice.</a:t>
                      </a:r>
                    </a:p>
                    <a:p>
                      <a:pPr marL="0" algn="l" defTabSz="457200" rtl="0" eaLnBrk="1" fontAlgn="t" latinLnBrk="0" hangingPunct="1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ATIS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B70B9A-B2C4-42EC-A64E-A0065EAB38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ASOG 52 – New and Modified Fields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610599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524000"/>
                <a:gridCol w="5105400"/>
                <a:gridCol w="685799"/>
              </a:tblGrid>
              <a:tr h="4422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ASR form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Modified Field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Issue</a:t>
                      </a:r>
                      <a:endParaRPr lang="en-US" sz="1400" dirty="0"/>
                    </a:p>
                  </a:txBody>
                  <a:tcPr/>
                </a:tc>
              </a:tr>
              <a:tr h="2726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Overview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Definitions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Service </a:t>
                      </a:r>
                      <a:r>
                        <a:rPr lang="en-US" sz="1100" b="0" i="0" u="none" strike="sngStrike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Request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Inquiry Confirmation (</a:t>
                      </a:r>
                      <a:r>
                        <a:rPr lang="en-US" sz="1100" b="0" i="0" u="none" strike="sngStrike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SRC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SIC)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4109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Overview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Definitions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Modify existing field: Point of Interconnection (POI): A POI is a physical demarcation (or handoff) between a customer and a provider's network for exchange of interconnection traffic. Typical arrangements include collocation at a provider's central office, collocation at a customer's premises or a mutually agreeable mid-span meet. While this terminology for POI is used for local interconnection, the terms of POI and Point of Termination (POT) are synonymous.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ATIS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112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Overview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4-Step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Ordering Process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Remove all references to the term “Request” in the field description and replace with “Inquiry”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726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Overview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Section 22.3.4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Added Ordering Scenario – Establish New Multi-Chassis Link Aggregation Group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112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Overview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Section 22.3.5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Added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Ordering Scenario – Add New LAG Member to Existing Multi-Chassis Link Aggregation Group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112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Overview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Section 22.3.6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Added Ordering Scenario – Remove LAG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Member from Existing Multi-Chassis Link Aggregation Group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112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SALI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NCON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Changed Note 1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to: Prohibited when the ACT field on the ASR Form is D or R, otherwise optional.  Removed Notes 2, 3,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717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SALI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ACTEL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Increase to 17 characters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3533</a:t>
                      </a:r>
                    </a:p>
                  </a:txBody>
                  <a:tcPr marL="9525" marR="9525" marT="9525" marB="0"/>
                </a:tc>
              </a:tr>
              <a:tr h="2726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SALI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AACTEL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Increase to 17 characters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3533</a:t>
                      </a:r>
                    </a:p>
                  </a:txBody>
                  <a:tcPr marL="9525" marR="9525" marT="9525" marB="0"/>
                </a:tc>
              </a:tr>
              <a:tr h="32717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SALI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ALCON TEL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Increase to 17 characters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3533</a:t>
                      </a:r>
                    </a:p>
                  </a:txBody>
                  <a:tcPr marL="9525" marR="9525" marT="9525" marB="0"/>
                </a:tc>
              </a:tr>
              <a:tr h="36352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SALI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AALCON TEL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Increase to 17 characters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3533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B70B9A-B2C4-42EC-A64E-A0065EAB38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vised ASOG 51 CORA 26">
  <a:themeElements>
    <a:clrScheme name="CL_template2c 13">
      <a:dk1>
        <a:srgbClr val="000000"/>
      </a:dk1>
      <a:lt1>
        <a:srgbClr val="FFFFFF"/>
      </a:lt1>
      <a:dk2>
        <a:srgbClr val="00853F"/>
      </a:dk2>
      <a:lt2>
        <a:srgbClr val="808080"/>
      </a:lt2>
      <a:accent1>
        <a:srgbClr val="8CC63F"/>
      </a:accent1>
      <a:accent2>
        <a:srgbClr val="00853F"/>
      </a:accent2>
      <a:accent3>
        <a:srgbClr val="FFFFFF"/>
      </a:accent3>
      <a:accent4>
        <a:srgbClr val="000000"/>
      </a:accent4>
      <a:accent5>
        <a:srgbClr val="C5DFAF"/>
      </a:accent5>
      <a:accent6>
        <a:srgbClr val="007838"/>
      </a:accent6>
      <a:hlink>
        <a:srgbClr val="274D36"/>
      </a:hlink>
      <a:folHlink>
        <a:srgbClr val="CCDA00"/>
      </a:folHlink>
    </a:clrScheme>
    <a:fontScheme name="CL_template2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CL_template2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late2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late2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late2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late2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late2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late2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late2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late2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late2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late2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late2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late2c 13">
        <a:dk1>
          <a:srgbClr val="000000"/>
        </a:dk1>
        <a:lt1>
          <a:srgbClr val="FFFFFF"/>
        </a:lt1>
        <a:dk2>
          <a:srgbClr val="00853F"/>
        </a:dk2>
        <a:lt2>
          <a:srgbClr val="808080"/>
        </a:lt2>
        <a:accent1>
          <a:srgbClr val="8CC63F"/>
        </a:accent1>
        <a:accent2>
          <a:srgbClr val="00853F"/>
        </a:accent2>
        <a:accent3>
          <a:srgbClr val="FFFFFF"/>
        </a:accent3>
        <a:accent4>
          <a:srgbClr val="000000"/>
        </a:accent4>
        <a:accent5>
          <a:srgbClr val="C5DFAF"/>
        </a:accent5>
        <a:accent6>
          <a:srgbClr val="007838"/>
        </a:accent6>
        <a:hlink>
          <a:srgbClr val="274D36"/>
        </a:hlink>
        <a:folHlink>
          <a:srgbClr val="CCDA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Revised ASOG 51 CORA 26</Template>
  <TotalTime>555</TotalTime>
  <Words>1505</Words>
  <Application>Microsoft Office PowerPoint</Application>
  <PresentationFormat>On-screen Show (4:3)</PresentationFormat>
  <Paragraphs>364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Revised ASOG 51 CORA 26</vt:lpstr>
      <vt:lpstr>EASE ASR  ASOG 52 Release</vt:lpstr>
      <vt:lpstr>Table of Contents</vt:lpstr>
      <vt:lpstr>EASE ASR ASOG 52 Release</vt:lpstr>
      <vt:lpstr>ASOG 52 Changes</vt:lpstr>
      <vt:lpstr>ASOG 52: ASOG Issues included in this Release</vt:lpstr>
      <vt:lpstr>ASOG 52 – New and Modified Fields</vt:lpstr>
      <vt:lpstr>ASOG 52 – New and Modified Fields</vt:lpstr>
      <vt:lpstr>ASOG 52 – New and Modified Fields</vt:lpstr>
      <vt:lpstr>ASOG 52 – New and Modified Fields</vt:lpstr>
      <vt:lpstr>ASOG 52 – New and Modified Fields</vt:lpstr>
      <vt:lpstr>ASOG 52 Edits and  Enhancements</vt:lpstr>
      <vt:lpstr>ASOG 52: New or Changed Fields</vt:lpstr>
      <vt:lpstr>ASOG 52 BRMS Rules</vt:lpstr>
      <vt:lpstr>ASOG 52: BRMS Rules</vt:lpstr>
      <vt:lpstr>ASOG 52 New Fields</vt:lpstr>
      <vt:lpstr>ASOG 52: New Fields</vt:lpstr>
      <vt:lpstr>ASOG 52: New Fields</vt:lpstr>
      <vt:lpstr>ASOG 52: New Fields</vt:lpstr>
      <vt:lpstr>ASOG 52: New Fields</vt:lpstr>
      <vt:lpstr>ASOG 52: New Fields</vt:lpstr>
      <vt:lpstr>ASOG 52: New Fields</vt:lpstr>
      <vt:lpstr>Additional Tech Spec  Changes</vt:lpstr>
      <vt:lpstr>Additional Tech Spec Changes</vt:lpstr>
    </vt:vector>
  </TitlesOfParts>
  <Company>CenturyLink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CORA ASR Gateway 26.0/ASOG 51 Release</dc:title>
  <dc:creator>CenturyLink Employee</dc:creator>
  <cp:lastModifiedBy>Deborah Peterson</cp:lastModifiedBy>
  <cp:revision>72</cp:revision>
  <cp:lastPrinted>2009-08-27T20:02:03Z</cp:lastPrinted>
  <dcterms:created xsi:type="dcterms:W3CDTF">2016-01-05T17:48:00Z</dcterms:created>
  <dcterms:modified xsi:type="dcterms:W3CDTF">2016-02-17T16:56:08Z</dcterms:modified>
</cp:coreProperties>
</file>