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69" r:id="rId2"/>
    <p:sldId id="279" r:id="rId3"/>
    <p:sldId id="305" r:id="rId4"/>
    <p:sldId id="296" r:id="rId5"/>
    <p:sldId id="308" r:id="rId6"/>
    <p:sldId id="350" r:id="rId7"/>
    <p:sldId id="351" r:id="rId8"/>
    <p:sldId id="352" r:id="rId9"/>
    <p:sldId id="280" r:id="rId10"/>
    <p:sldId id="299" r:id="rId11"/>
    <p:sldId id="312" r:id="rId12"/>
    <p:sldId id="301" r:id="rId13"/>
    <p:sldId id="326" r:id="rId14"/>
    <p:sldId id="359" r:id="rId15"/>
    <p:sldId id="327" r:id="rId16"/>
    <p:sldId id="313" r:id="rId17"/>
    <p:sldId id="322" r:id="rId18"/>
    <p:sldId id="323" r:id="rId19"/>
    <p:sldId id="324" r:id="rId20"/>
    <p:sldId id="328" r:id="rId21"/>
    <p:sldId id="329" r:id="rId22"/>
    <p:sldId id="330" r:id="rId23"/>
    <p:sldId id="360" r:id="rId24"/>
    <p:sldId id="331" r:id="rId25"/>
    <p:sldId id="332" r:id="rId26"/>
    <p:sldId id="333" r:id="rId27"/>
    <p:sldId id="334" r:id="rId28"/>
    <p:sldId id="335" r:id="rId29"/>
    <p:sldId id="336" r:id="rId30"/>
    <p:sldId id="337" r:id="rId31"/>
    <p:sldId id="338" r:id="rId32"/>
    <p:sldId id="339" r:id="rId33"/>
    <p:sldId id="340" r:id="rId34"/>
    <p:sldId id="346" r:id="rId35"/>
    <p:sldId id="341" r:id="rId36"/>
    <p:sldId id="343" r:id="rId37"/>
    <p:sldId id="344" r:id="rId38"/>
    <p:sldId id="345" r:id="rId39"/>
    <p:sldId id="347" r:id="rId40"/>
    <p:sldId id="348" r:id="rId41"/>
    <p:sldId id="349" r:id="rId42"/>
    <p:sldId id="288" r:id="rId43"/>
    <p:sldId id="318" r:id="rId44"/>
    <p:sldId id="306" r:id="rId45"/>
    <p:sldId id="307" r:id="rId46"/>
    <p:sldId id="357" r:id="rId47"/>
    <p:sldId id="358" r:id="rId48"/>
    <p:sldId id="356" r:id="rId49"/>
    <p:sldId id="355" r:id="rId50"/>
    <p:sldId id="310" r:id="rId51"/>
    <p:sldId id="314" r:id="rId52"/>
    <p:sldId id="315" r:id="rId53"/>
    <p:sldId id="316" r:id="rId54"/>
    <p:sldId id="317" r:id="rId55"/>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CCDA00"/>
    <a:srgbClr val="8AA59C"/>
    <a:srgbClr val="808080"/>
    <a:srgbClr val="8CC63F"/>
    <a:srgbClr val="00853F"/>
    <a:srgbClr val="274D36"/>
    <a:srgbClr val="C7E39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62"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charset="0"/>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charset="0"/>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AE971F33-8056-4F48-8778-E7864D9E2EE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BC42764E-BC00-4ED7-8D84-20D7190D04C4}" type="slidenum">
              <a:rPr lang="en-US" smtClean="0">
                <a:latin typeface="Arial" charset="0"/>
              </a:rPr>
              <a:pPr/>
              <a:t>1</a:t>
            </a:fld>
            <a:endParaRPr lang="en-US" dirty="0"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03051360-CEA5-425A-A4A3-A52780428517}" type="slidenum">
              <a:rPr lang="en-US" smtClean="0">
                <a:latin typeface="Arial" charset="0"/>
              </a:rPr>
              <a:pPr/>
              <a:t>6</a:t>
            </a:fld>
            <a:endParaRPr lang="en-US"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F9AD9FBE-FB76-4446-A4DF-5206AC216DFE}" type="slidenum">
              <a:rPr lang="en-US" smtClean="0">
                <a:latin typeface="Arial" charset="0"/>
              </a:rPr>
              <a:pPr/>
              <a:t>9</a:t>
            </a:fld>
            <a:endParaRPr lang="en-US" dirty="0"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F9AD9FBE-FB76-4446-A4DF-5206AC216DFE}" type="slidenum">
              <a:rPr lang="en-US" smtClean="0">
                <a:latin typeface="Arial" charset="0"/>
              </a:rPr>
              <a:pPr/>
              <a:t>15</a:t>
            </a:fld>
            <a:endParaRPr lang="en-US" dirty="0"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03051360-CEA5-425A-A4A3-A52780428517}" type="slidenum">
              <a:rPr lang="en-US" smtClean="0">
                <a:latin typeface="Arial" charset="0"/>
              </a:rPr>
              <a:pPr/>
              <a:t>42</a:t>
            </a:fld>
            <a:endParaRPr lang="en-US"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03051360-CEA5-425A-A4A3-A52780428517}" type="slidenum">
              <a:rPr lang="en-US" smtClean="0">
                <a:latin typeface="Arial" charset="0"/>
              </a:rPr>
              <a:pPr/>
              <a:t>48</a:t>
            </a:fld>
            <a:endParaRPr lang="en-US"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F9AD9FBE-FB76-4446-A4DF-5206AC216DFE}" type="slidenum">
              <a:rPr lang="en-US" smtClean="0">
                <a:latin typeface="Arial" charset="0"/>
              </a:rPr>
              <a:pPr/>
              <a:t>51</a:t>
            </a:fld>
            <a:endParaRPr lang="en-US" dirty="0"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title2"/>
          <p:cNvPicPr>
            <a:picLocks noChangeAspect="1" noChangeArrowheads="1"/>
          </p:cNvPicPr>
          <p:nvPr/>
        </p:nvPicPr>
        <p:blipFill>
          <a:blip r:embed="rId2"/>
          <a:srcRect/>
          <a:stretch>
            <a:fillRect/>
          </a:stretch>
        </p:blipFill>
        <p:spPr bwMode="auto">
          <a:xfrm>
            <a:off x="-1588" y="-1588"/>
            <a:ext cx="9145588" cy="6859588"/>
          </a:xfrm>
          <a:prstGeom prst="rect">
            <a:avLst/>
          </a:prstGeom>
          <a:noFill/>
          <a:ln w="9525">
            <a:noFill/>
            <a:miter lim="800000"/>
            <a:headEnd/>
            <a:tailEnd/>
          </a:ln>
        </p:spPr>
      </p:pic>
      <p:pic>
        <p:nvPicPr>
          <p:cNvPr id="5" name="Picture 6" descr="H_3CP_rgb_0412_ppt"/>
          <p:cNvPicPr>
            <a:picLocks noChangeAspect="1" noChangeArrowheads="1"/>
          </p:cNvPicPr>
          <p:nvPr/>
        </p:nvPicPr>
        <p:blipFill>
          <a:blip r:embed="rId3"/>
          <a:srcRect/>
          <a:stretch>
            <a:fillRect/>
          </a:stretch>
        </p:blipFill>
        <p:spPr bwMode="auto">
          <a:xfrm>
            <a:off x="5788025" y="5638800"/>
            <a:ext cx="2974975" cy="1000125"/>
          </a:xfrm>
          <a:prstGeom prst="rect">
            <a:avLst/>
          </a:prstGeom>
          <a:noFill/>
          <a:ln w="9525">
            <a:noFill/>
            <a:miter lim="800000"/>
            <a:headEnd/>
            <a:tailEnd/>
          </a:ln>
        </p:spPr>
      </p:pic>
      <p:sp>
        <p:nvSpPr>
          <p:cNvPr id="4098" name="Rectangle 2"/>
          <p:cNvSpPr>
            <a:spLocks noGrp="1" noChangeArrowheads="1"/>
          </p:cNvSpPr>
          <p:nvPr>
            <p:ph type="ctrTitle"/>
          </p:nvPr>
        </p:nvSpPr>
        <p:spPr>
          <a:xfrm>
            <a:off x="438150" y="1828800"/>
            <a:ext cx="8172450" cy="1143000"/>
          </a:xfrm>
        </p:spPr>
        <p:txBody>
          <a:bodyPr/>
          <a:lstStyle>
            <a:lvl1pPr>
              <a:defRPr sz="24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47675" y="641350"/>
            <a:ext cx="1609725" cy="609600"/>
          </a:xfrm>
        </p:spPr>
        <p:txBody>
          <a:bodyPr/>
          <a:lstStyle>
            <a:lvl1pPr>
              <a:defRPr sz="12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375AB92-B4AF-4BE4-97AC-B36A1F98F89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3988"/>
            <a:ext cx="2095500" cy="52562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3988"/>
            <a:ext cx="6134100"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D26BFA8-0954-426E-8E1B-67FE08D056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8813A8D-FF97-4292-A105-6619A9ABD79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57EF55C-2603-4B9D-B744-098A0BA867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41400"/>
            <a:ext cx="40005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041400"/>
            <a:ext cx="40005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F5CAC37-B687-45E7-B458-ACEE138F91E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D29EB651-2AA9-4F4B-8404-AD694BDBD3A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E3E9CEB6-2955-4713-AF01-534CAAF3530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DD3C3150-8820-4F34-8309-4D7C6919CD6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DFEFE7D-A33F-45FC-9EC6-DB94B60F76D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B59CC10-EB6B-4784-A4CE-52EF4948A4D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header2"/>
          <p:cNvPicPr>
            <a:picLocks noChangeAspect="1" noChangeArrowheads="1"/>
          </p:cNvPicPr>
          <p:nvPr/>
        </p:nvPicPr>
        <p:blipFill>
          <a:blip r:embed="rId13"/>
          <a:srcRect/>
          <a:stretch>
            <a:fillRect/>
          </a:stretch>
        </p:blipFill>
        <p:spPr bwMode="auto">
          <a:xfrm>
            <a:off x="0" y="0"/>
            <a:ext cx="9145588" cy="7985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53988"/>
            <a:ext cx="8382000" cy="61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041400"/>
            <a:ext cx="8153400" cy="436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399213"/>
            <a:ext cx="2895600" cy="2317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000" b="0">
                <a:latin typeface="Arial" charset="0"/>
                <a:ea typeface="ＭＳ Ｐゴシック" charset="0"/>
              </a:defRPr>
            </a:lvl1pPr>
          </a:lstStyle>
          <a:p>
            <a:pPr>
              <a:defRPr/>
            </a:pPr>
            <a:endParaRPr lang="en-US" dirty="0"/>
          </a:p>
        </p:txBody>
      </p:sp>
      <p:sp>
        <p:nvSpPr>
          <p:cNvPr id="1030" name="Rectangle 6"/>
          <p:cNvSpPr>
            <a:spLocks noGrp="1" noChangeArrowheads="1"/>
          </p:cNvSpPr>
          <p:nvPr>
            <p:ph type="sldNum" sz="quarter" idx="4"/>
          </p:nvPr>
        </p:nvSpPr>
        <p:spPr bwMode="auto">
          <a:xfrm>
            <a:off x="457200" y="6399213"/>
            <a:ext cx="457200" cy="24288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000" b="0">
                <a:latin typeface="Arial" pitchFamily="34" charset="0"/>
              </a:defRPr>
            </a:lvl1pPr>
          </a:lstStyle>
          <a:p>
            <a:pPr>
              <a:defRPr/>
            </a:pPr>
            <a:fld id="{6F22FDED-3D51-46D2-8140-FE364881685C}" type="slidenum">
              <a:rPr lang="en-US"/>
              <a:pPr>
                <a:defRPr/>
              </a:pPr>
              <a:t>‹#›</a:t>
            </a:fld>
            <a:endParaRPr lang="en-US" dirty="0"/>
          </a:p>
        </p:txBody>
      </p:sp>
      <p:pic>
        <p:nvPicPr>
          <p:cNvPr id="1031" name="Picture 8" descr="H_3CP_rgb_0412_ppt"/>
          <p:cNvPicPr>
            <a:picLocks noChangeAspect="1" noChangeArrowheads="1"/>
          </p:cNvPicPr>
          <p:nvPr/>
        </p:nvPicPr>
        <p:blipFill>
          <a:blip r:embed="rId14"/>
          <a:srcRect/>
          <a:stretch>
            <a:fillRect/>
          </a:stretch>
        </p:blipFill>
        <p:spPr bwMode="auto">
          <a:xfrm>
            <a:off x="6905625" y="6173788"/>
            <a:ext cx="1984375" cy="665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ea typeface="ＭＳ Ｐゴシック" charset="0"/>
        </a:defRPr>
      </a:lvl2pPr>
      <a:lvl3pPr algn="l" rtl="0" eaLnBrk="0" fontAlgn="base" hangingPunct="0">
        <a:spcBef>
          <a:spcPct val="0"/>
        </a:spcBef>
        <a:spcAft>
          <a:spcPct val="0"/>
        </a:spcAft>
        <a:defRPr sz="2800">
          <a:solidFill>
            <a:schemeClr val="bg1"/>
          </a:solidFill>
          <a:latin typeface="Arial" charset="0"/>
          <a:ea typeface="ＭＳ Ｐゴシック" charset="0"/>
        </a:defRPr>
      </a:lvl3pPr>
      <a:lvl4pPr algn="l" rtl="0" eaLnBrk="0" fontAlgn="base" hangingPunct="0">
        <a:spcBef>
          <a:spcPct val="0"/>
        </a:spcBef>
        <a:spcAft>
          <a:spcPct val="0"/>
        </a:spcAft>
        <a:defRPr sz="2800">
          <a:solidFill>
            <a:schemeClr val="bg1"/>
          </a:solidFill>
          <a:latin typeface="Arial" charset="0"/>
          <a:ea typeface="ＭＳ Ｐゴシック" charset="0"/>
        </a:defRPr>
      </a:lvl4pPr>
      <a:lvl5pPr algn="l" rtl="0" eaLnBrk="0" fontAlgn="base" hangingPunct="0">
        <a:spcBef>
          <a:spcPct val="0"/>
        </a:spcBef>
        <a:spcAft>
          <a:spcPct val="0"/>
        </a:spcAft>
        <a:defRPr sz="2800">
          <a:solidFill>
            <a:schemeClr val="bg1"/>
          </a:solidFill>
          <a:latin typeface="Arial" charset="0"/>
          <a:ea typeface="ＭＳ Ｐゴシック" charset="0"/>
        </a:defRPr>
      </a:lvl5pPr>
      <a:lvl6pPr marL="457200" algn="l" rtl="0" fontAlgn="base">
        <a:spcBef>
          <a:spcPct val="0"/>
        </a:spcBef>
        <a:spcAft>
          <a:spcPct val="0"/>
        </a:spcAft>
        <a:defRPr sz="2800">
          <a:solidFill>
            <a:schemeClr val="bg1"/>
          </a:solidFill>
          <a:latin typeface="Arial" charset="0"/>
          <a:ea typeface="ＭＳ Ｐゴシック" charset="0"/>
        </a:defRPr>
      </a:lvl6pPr>
      <a:lvl7pPr marL="914400" algn="l" rtl="0" fontAlgn="base">
        <a:spcBef>
          <a:spcPct val="0"/>
        </a:spcBef>
        <a:spcAft>
          <a:spcPct val="0"/>
        </a:spcAft>
        <a:defRPr sz="2800">
          <a:solidFill>
            <a:schemeClr val="bg1"/>
          </a:solidFill>
          <a:latin typeface="Arial" charset="0"/>
          <a:ea typeface="ＭＳ Ｐゴシック" charset="0"/>
        </a:defRPr>
      </a:lvl7pPr>
      <a:lvl8pPr marL="1371600" algn="l" rtl="0" fontAlgn="base">
        <a:spcBef>
          <a:spcPct val="0"/>
        </a:spcBef>
        <a:spcAft>
          <a:spcPct val="0"/>
        </a:spcAft>
        <a:defRPr sz="2800">
          <a:solidFill>
            <a:schemeClr val="bg1"/>
          </a:solidFill>
          <a:latin typeface="Arial" charset="0"/>
          <a:ea typeface="ＭＳ Ｐゴシック" charset="0"/>
        </a:defRPr>
      </a:lvl8pPr>
      <a:lvl9pPr marL="1828800" algn="l" rtl="0" fontAlgn="base">
        <a:spcBef>
          <a:spcPct val="0"/>
        </a:spcBef>
        <a:spcAft>
          <a:spcPct val="0"/>
        </a:spcAft>
        <a:defRPr sz="2800">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457200" indent="-165100" algn="l" rtl="0" eaLnBrk="0" fontAlgn="base" hangingPunct="0">
        <a:spcBef>
          <a:spcPct val="20000"/>
        </a:spcBef>
        <a:spcAft>
          <a:spcPct val="0"/>
        </a:spcAft>
        <a:buFont typeface="Arial" charset="0"/>
        <a:buChar char="•"/>
        <a:defRPr sz="2400">
          <a:solidFill>
            <a:schemeClr val="tx1"/>
          </a:solidFill>
          <a:latin typeface="+mn-lt"/>
          <a:ea typeface="+mn-ea"/>
        </a:defRPr>
      </a:lvl2pPr>
      <a:lvl3pPr marL="800100" indent="-165100" algn="l" rtl="0" eaLnBrk="0" fontAlgn="base" hangingPunct="0">
        <a:spcBef>
          <a:spcPct val="20000"/>
        </a:spcBef>
        <a:spcAft>
          <a:spcPct val="0"/>
        </a:spcAft>
        <a:buFont typeface="Arial" charset="0"/>
        <a:buChar char="-"/>
        <a:defRPr>
          <a:solidFill>
            <a:schemeClr val="tx1"/>
          </a:solidFill>
          <a:latin typeface="+mn-lt"/>
          <a:ea typeface="+mn-ea"/>
        </a:defRPr>
      </a:lvl3pPr>
      <a:lvl4pPr marL="1257300" indent="-228600" algn="l" rtl="0" eaLnBrk="0" fontAlgn="base" hangingPunct="0">
        <a:spcBef>
          <a:spcPct val="20000"/>
        </a:spcBef>
        <a:spcAft>
          <a:spcPct val="0"/>
        </a:spcAft>
        <a:buFont typeface="Arial" charset="0"/>
        <a:buChar char="–"/>
        <a:defRPr>
          <a:solidFill>
            <a:schemeClr val="tx1"/>
          </a:solidFill>
          <a:latin typeface="+mn-lt"/>
          <a:ea typeface="+mn-ea"/>
        </a:defRPr>
      </a:lvl4pPr>
      <a:lvl5pPr marL="1600200" indent="-165100" algn="l" rtl="0" eaLnBrk="0" fontAlgn="base" hangingPunct="0">
        <a:spcBef>
          <a:spcPct val="20000"/>
        </a:spcBef>
        <a:spcAft>
          <a:spcPct val="0"/>
        </a:spcAft>
        <a:buFont typeface="Arial" charset="0"/>
        <a:buChar char="▪"/>
        <a:defRPr sz="1200">
          <a:solidFill>
            <a:schemeClr val="tx1"/>
          </a:solidFill>
          <a:latin typeface="+mn-lt"/>
          <a:ea typeface="+mn-ea"/>
        </a:defRPr>
      </a:lvl5pPr>
      <a:lvl6pPr marL="2057400" indent="-165100" algn="l" rtl="0" fontAlgn="base">
        <a:spcBef>
          <a:spcPct val="20000"/>
        </a:spcBef>
        <a:spcAft>
          <a:spcPct val="0"/>
        </a:spcAft>
        <a:buFont typeface="Arial" charset="0"/>
        <a:buChar char="▪"/>
        <a:defRPr sz="1200">
          <a:solidFill>
            <a:schemeClr val="tx1"/>
          </a:solidFill>
          <a:latin typeface="+mn-lt"/>
          <a:ea typeface="+mn-ea"/>
        </a:defRPr>
      </a:lvl6pPr>
      <a:lvl7pPr marL="2514600" indent="-165100" algn="l" rtl="0" fontAlgn="base">
        <a:spcBef>
          <a:spcPct val="20000"/>
        </a:spcBef>
        <a:spcAft>
          <a:spcPct val="0"/>
        </a:spcAft>
        <a:buFont typeface="Arial" charset="0"/>
        <a:buChar char="▪"/>
        <a:defRPr sz="1200">
          <a:solidFill>
            <a:schemeClr val="tx1"/>
          </a:solidFill>
          <a:latin typeface="+mn-lt"/>
          <a:ea typeface="+mn-ea"/>
        </a:defRPr>
      </a:lvl7pPr>
      <a:lvl8pPr marL="2971800" indent="-165100" algn="l" rtl="0" fontAlgn="base">
        <a:spcBef>
          <a:spcPct val="20000"/>
        </a:spcBef>
        <a:spcAft>
          <a:spcPct val="0"/>
        </a:spcAft>
        <a:buFont typeface="Arial" charset="0"/>
        <a:buChar char="▪"/>
        <a:defRPr sz="1200">
          <a:solidFill>
            <a:schemeClr val="tx1"/>
          </a:solidFill>
          <a:latin typeface="+mn-lt"/>
          <a:ea typeface="+mn-ea"/>
        </a:defRPr>
      </a:lvl8pPr>
      <a:lvl9pPr marL="3429000" indent="-165100" algn="l" rtl="0" fontAlgn="base">
        <a:spcBef>
          <a:spcPct val="20000"/>
        </a:spcBef>
        <a:spcAft>
          <a:spcPct val="0"/>
        </a:spcAft>
        <a:buFont typeface="Arial" charset="0"/>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ase.centurylink.com/ease.jsp"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enturylink.com/wholesale/systems/ossconsolid.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training.centurylink.com/ease" TargetMode="External"/><Relationship Id="rId2" Type="http://schemas.openxmlformats.org/officeDocument/2006/relationships/hyperlink" Target="http://www.centurylink.com/wholesale/systems/ossconsolid.html" TargetMode="External"/><Relationship Id="rId1" Type="http://schemas.openxmlformats.org/officeDocument/2006/relationships/slideLayout" Target="../slideLayouts/slideLayout2.xml"/><Relationship Id="rId6" Type="http://schemas.openxmlformats.org/officeDocument/2006/relationships/hyperlink" Target="mailto:Helpdesk.EASE@CenturyLink.com" TargetMode="External"/><Relationship Id="rId5" Type="http://schemas.openxmlformats.org/officeDocument/2006/relationships/hyperlink" Target="http://ease.centurylink.com/" TargetMode="External"/><Relationship Id="rId4" Type="http://schemas.openxmlformats.org/officeDocument/2006/relationships/hyperlink" Target="http://www.centurylink.com/wholesale/cmp/review.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US" sz="4000" dirty="0" smtClean="0"/>
              <a:t>EASE ASR Consolidation </a:t>
            </a:r>
            <a:br>
              <a:rPr lang="en-US" sz="4000" dirty="0" smtClean="0"/>
            </a:br>
            <a:r>
              <a:rPr lang="en-US" sz="4000" dirty="0" smtClean="0"/>
              <a:t>Tech Spec Review</a:t>
            </a:r>
          </a:p>
        </p:txBody>
      </p:sp>
      <p:sp>
        <p:nvSpPr>
          <p:cNvPr id="3075" name="Rectangle 9"/>
          <p:cNvSpPr>
            <a:spLocks noGrp="1" noChangeArrowheads="1"/>
          </p:cNvSpPr>
          <p:nvPr>
            <p:ph type="subTitle" idx="1"/>
          </p:nvPr>
        </p:nvSpPr>
        <p:spPr/>
        <p:txBody>
          <a:bodyPr/>
          <a:lstStyle/>
          <a:p>
            <a:pPr marL="0" indent="0" eaLnBrk="1" hangingPunct="1"/>
            <a:r>
              <a:rPr lang="en-US" dirty="0" smtClean="0"/>
              <a:t>November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–CORA Comparison</a:t>
            </a:r>
          </a:p>
        </p:txBody>
      </p:sp>
      <p:sp>
        <p:nvSpPr>
          <p:cNvPr id="3" name="Content Placeholder 2"/>
          <p:cNvSpPr>
            <a:spLocks noGrp="1"/>
          </p:cNvSpPr>
          <p:nvPr>
            <p:ph idx="1"/>
          </p:nvPr>
        </p:nvSpPr>
        <p:spPr/>
        <p:txBody>
          <a:bodyPr/>
          <a:lstStyle/>
          <a:p>
            <a:endParaRPr lang="en-US" sz="2000" dirty="0" smtClean="0"/>
          </a:p>
          <a:p>
            <a:endParaRPr lang="en-US" sz="2000" dirty="0" smtClean="0"/>
          </a:p>
          <a:p>
            <a:r>
              <a:rPr lang="en-US" sz="2000" dirty="0" smtClean="0"/>
              <a:t>EASE is used by all Customers, including CenturyLink, as the end state ASR submission and results portal.   EASE is used for ASR processing via a GUI and batch files, and real-time XML transactions.    </a:t>
            </a:r>
          </a:p>
          <a:p>
            <a:endParaRPr lang="en-US" sz="2000" dirty="0" smtClean="0"/>
          </a:p>
          <a:p>
            <a:r>
              <a:rPr lang="en-US" sz="2000" dirty="0" smtClean="0"/>
              <a:t>CORA is an internally developed ASR submission and results portal, allowing ASR processing via a Graphical User Interface (GUI) and batch files, and real-time eXtensible Markup Language (XML) transactions.</a:t>
            </a:r>
          </a:p>
          <a:p>
            <a:endParaRPr lang="en-US" sz="2000" dirty="0" smtClean="0"/>
          </a:p>
          <a:p>
            <a:r>
              <a:rPr lang="en-US" sz="2000" dirty="0" smtClean="0"/>
              <a:t>Both EASE and CORA are OBF compliant systems.</a:t>
            </a:r>
          </a:p>
          <a:p>
            <a:endParaRPr lang="en-US" sz="2000" dirty="0" smtClean="0"/>
          </a:p>
          <a:p>
            <a:endParaRPr lang="en-US" sz="2000" dirty="0" smtClean="0"/>
          </a:p>
          <a:p>
            <a:endParaRPr lang="en-US" sz="2000" dirty="0" smtClean="0"/>
          </a:p>
          <a:p>
            <a:pPr lvl="4">
              <a:buNone/>
            </a:pPr>
            <a:endParaRPr lang="en-US" sz="2000" dirty="0" smtClean="0"/>
          </a:p>
          <a:p>
            <a:pPr lvl="4">
              <a:buFont typeface="Arial" pitchFamily="34" charset="0"/>
              <a:buChar char="•"/>
            </a:pPr>
            <a:endParaRPr lang="en-US" sz="2000" dirty="0" smtClean="0"/>
          </a:p>
          <a:p>
            <a:pPr>
              <a:defRPr/>
            </a:pPr>
            <a:endParaRPr lang="en-US" dirty="0"/>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10</a:t>
            </a:fld>
            <a:endParaRPr lang="en-US" dirty="0" smtClean="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–CORA Comparison</a:t>
            </a:r>
          </a:p>
        </p:txBody>
      </p:sp>
      <p:sp>
        <p:nvSpPr>
          <p:cNvPr id="3" name="Content Placeholder 2"/>
          <p:cNvSpPr>
            <a:spLocks noGrp="1"/>
          </p:cNvSpPr>
          <p:nvPr>
            <p:ph idx="1"/>
          </p:nvPr>
        </p:nvSpPr>
        <p:spPr/>
        <p: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pPr lvl="4">
              <a:buNone/>
            </a:pPr>
            <a:endParaRPr lang="en-US" sz="2000" dirty="0" smtClean="0"/>
          </a:p>
          <a:p>
            <a:pPr lvl="4">
              <a:buFont typeface="Arial" pitchFamily="34" charset="0"/>
              <a:buChar char="•"/>
            </a:pPr>
            <a:endParaRPr lang="en-US" sz="2000" dirty="0" smtClean="0"/>
          </a:p>
          <a:p>
            <a:pPr>
              <a:defRPr/>
            </a:pPr>
            <a:endParaRPr lang="en-US" dirty="0"/>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11</a:t>
            </a:fld>
            <a:endParaRPr lang="en-US" dirty="0" smtClean="0">
              <a:latin typeface="Arial" charset="0"/>
            </a:endParaRPr>
          </a:p>
        </p:txBody>
      </p:sp>
      <p:graphicFrame>
        <p:nvGraphicFramePr>
          <p:cNvPr id="5" name="Table 4"/>
          <p:cNvGraphicFramePr>
            <a:graphicFrameLocks noGrp="1"/>
          </p:cNvGraphicFramePr>
          <p:nvPr/>
        </p:nvGraphicFramePr>
        <p:xfrm>
          <a:off x="685800" y="1752600"/>
          <a:ext cx="7620000" cy="1854200"/>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en-US" dirty="0" smtClean="0"/>
                        <a:t>EASE</a:t>
                      </a:r>
                      <a:endParaRPr lang="en-US" dirty="0"/>
                    </a:p>
                  </a:txBody>
                  <a:tcPr/>
                </a:tc>
                <a:tc>
                  <a:txBody>
                    <a:bodyPr/>
                    <a:lstStyle/>
                    <a:p>
                      <a:pPr algn="ctr"/>
                      <a:r>
                        <a:rPr lang="en-US" dirty="0" smtClean="0"/>
                        <a:t>CORA</a:t>
                      </a:r>
                      <a:endParaRPr lang="en-US" dirty="0"/>
                    </a:p>
                  </a:txBody>
                  <a:tcPr/>
                </a:tc>
              </a:tr>
              <a:tr h="370840">
                <a:tc>
                  <a:txBody>
                    <a:bodyPr/>
                    <a:lstStyle/>
                    <a:p>
                      <a:r>
                        <a:rPr lang="en-US" dirty="0" smtClean="0"/>
                        <a:t>Pre-order information queries</a:t>
                      </a:r>
                      <a:endParaRPr lang="en-US" dirty="0"/>
                    </a:p>
                  </a:txBody>
                  <a:tcPr/>
                </a:tc>
                <a:tc>
                  <a:txBody>
                    <a:bodyPr/>
                    <a:lstStyle/>
                    <a:p>
                      <a:r>
                        <a:rPr lang="en-US" dirty="0" smtClean="0"/>
                        <a:t>Pre-order information queries</a:t>
                      </a:r>
                      <a:endParaRPr lang="en-US" dirty="0"/>
                    </a:p>
                  </a:txBody>
                  <a:tcPr/>
                </a:tc>
              </a:tr>
              <a:tr h="370840">
                <a:tc>
                  <a:txBody>
                    <a:bodyPr/>
                    <a:lstStyle/>
                    <a:p>
                      <a:r>
                        <a:rPr lang="en-US" dirty="0" smtClean="0"/>
                        <a:t>Validations/Edits</a:t>
                      </a:r>
                      <a:endParaRPr lang="en-US" dirty="0"/>
                    </a:p>
                  </a:txBody>
                  <a:tcPr/>
                </a:tc>
                <a:tc>
                  <a:txBody>
                    <a:bodyPr/>
                    <a:lstStyle/>
                    <a:p>
                      <a:r>
                        <a:rPr lang="en-US" dirty="0" smtClean="0"/>
                        <a:t>Validations/Edits</a:t>
                      </a:r>
                      <a:endParaRPr lang="en-US" dirty="0"/>
                    </a:p>
                  </a:txBody>
                  <a:tcPr/>
                </a:tc>
              </a:tr>
              <a:tr h="370840">
                <a:tc>
                  <a:txBody>
                    <a:bodyPr/>
                    <a:lstStyle/>
                    <a:p>
                      <a:r>
                        <a:rPr lang="en-US" dirty="0" smtClean="0"/>
                        <a:t>ASR submission</a:t>
                      </a:r>
                      <a:endParaRPr lang="en-US" dirty="0"/>
                    </a:p>
                  </a:txBody>
                  <a:tcPr/>
                </a:tc>
                <a:tc>
                  <a:txBody>
                    <a:bodyPr/>
                    <a:lstStyle/>
                    <a:p>
                      <a:r>
                        <a:rPr lang="en-US" dirty="0" smtClean="0"/>
                        <a:t>ASR submission</a:t>
                      </a:r>
                      <a:endParaRPr lang="en-US" dirty="0"/>
                    </a:p>
                  </a:txBody>
                  <a:tcPr/>
                </a:tc>
              </a:tr>
              <a:tr h="370840">
                <a:tc>
                  <a:txBody>
                    <a:bodyPr/>
                    <a:lstStyle/>
                    <a:p>
                      <a:r>
                        <a:rPr lang="en-US" dirty="0" smtClean="0"/>
                        <a:t>Status Information</a:t>
                      </a:r>
                      <a:r>
                        <a:rPr lang="en-US" baseline="0" dirty="0" smtClean="0"/>
                        <a:t> </a:t>
                      </a:r>
                      <a:endParaRPr lang="en-US" dirty="0"/>
                    </a:p>
                  </a:txBody>
                  <a:tcPr/>
                </a:tc>
                <a:tc>
                  <a:txBody>
                    <a:bodyPr/>
                    <a:lstStyle/>
                    <a:p>
                      <a:r>
                        <a:rPr lang="en-US" dirty="0" smtClean="0"/>
                        <a:t>Status Information</a:t>
                      </a:r>
                      <a:r>
                        <a:rPr lang="en-US" baseline="0" dirty="0" smtClean="0"/>
                        <a:t> </a:t>
                      </a:r>
                      <a:endParaRPr lang="en-US" dirty="0"/>
                    </a:p>
                  </a:txBody>
                  <a:tcPr/>
                </a:tc>
              </a:tr>
            </a:tbl>
          </a:graphicData>
        </a:graphic>
      </p:graphicFrame>
      <p:sp>
        <p:nvSpPr>
          <p:cNvPr id="6" name="TextBox 5"/>
          <p:cNvSpPr txBox="1"/>
          <p:nvPr/>
        </p:nvSpPr>
        <p:spPr>
          <a:xfrm>
            <a:off x="762000" y="3962400"/>
            <a:ext cx="7696200" cy="2677656"/>
          </a:xfrm>
          <a:prstGeom prst="rect">
            <a:avLst/>
          </a:prstGeom>
          <a:noFill/>
        </p:spPr>
        <p:txBody>
          <a:bodyPr wrap="square" rtlCol="0">
            <a:spAutoFit/>
          </a:bodyPr>
          <a:lstStyle/>
          <a:p>
            <a:r>
              <a:rPr lang="en-US" sz="2000" b="0" dirty="0" smtClean="0"/>
              <a:t>CDG CABS is the end state system that bills Customers for services ordered through EASE.</a:t>
            </a:r>
          </a:p>
          <a:p>
            <a:endParaRPr lang="en-US" sz="2000" b="0" dirty="0" smtClean="0"/>
          </a:p>
          <a:p>
            <a:r>
              <a:rPr lang="en-US" sz="2000" b="0" dirty="0" smtClean="0"/>
              <a:t>IABS is the system that bills Customers for services ordered through CORA</a:t>
            </a:r>
            <a:r>
              <a:rPr lang="en-US" dirty="0" smtClean="0"/>
              <a:t>.</a:t>
            </a:r>
          </a:p>
          <a:p>
            <a:endParaRPr lang="en-US" dirty="0" smtClean="0"/>
          </a:p>
          <a:p>
            <a:r>
              <a:rPr lang="en-US" sz="1600" b="0" i="1" dirty="0" smtClean="0"/>
              <a:t>Note: See Appendix 1 for the comparison matrix between EASE and CORA</a:t>
            </a:r>
          </a:p>
          <a:p>
            <a:endParaRPr lang="en-US" dirty="0"/>
          </a:p>
        </p:txBody>
      </p:sp>
      <p:sp>
        <p:nvSpPr>
          <p:cNvPr id="7" name="TextBox 6"/>
          <p:cNvSpPr txBox="1"/>
          <p:nvPr/>
        </p:nvSpPr>
        <p:spPr>
          <a:xfrm>
            <a:off x="762000" y="1143000"/>
            <a:ext cx="7620000" cy="461665"/>
          </a:xfrm>
          <a:prstGeom prst="rect">
            <a:avLst/>
          </a:prstGeom>
          <a:noFill/>
        </p:spPr>
        <p:txBody>
          <a:bodyPr wrap="square" rtlCol="0">
            <a:spAutoFit/>
          </a:bodyPr>
          <a:lstStyle/>
          <a:p>
            <a:r>
              <a:rPr lang="en-US" b="0" dirty="0" smtClean="0"/>
              <a:t>Functionality includes:</a:t>
            </a:r>
            <a:endParaRPr lang="en-US"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 CORA Comparison</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12</a:t>
            </a:fld>
            <a:endParaRPr lang="en-US" dirty="0" smtClean="0">
              <a:latin typeface="Arial" charset="0"/>
            </a:endParaRPr>
          </a:p>
        </p:txBody>
      </p:sp>
      <p:sp>
        <p:nvSpPr>
          <p:cNvPr id="5" name="Content Placeholder 4"/>
          <p:cNvSpPr>
            <a:spLocks noGrp="1"/>
          </p:cNvSpPr>
          <p:nvPr>
            <p:ph idx="1"/>
          </p:nvPr>
        </p:nvSpPr>
        <p:spPr/>
        <p:txBody>
          <a:bodyPr/>
          <a:lstStyle/>
          <a:p>
            <a:r>
              <a:rPr lang="en-US" dirty="0" smtClean="0"/>
              <a:t>Access Service Ordering Differences between EASE and CORA</a:t>
            </a:r>
          </a:p>
          <a:p>
            <a:pPr lvl="0">
              <a:buFont typeface="Arial" pitchFamily="34" charset="0"/>
              <a:buChar char="•"/>
            </a:pPr>
            <a:endParaRPr lang="en-US" sz="1600" dirty="0" smtClean="0"/>
          </a:p>
          <a:p>
            <a:pPr lvl="0">
              <a:buFont typeface="Arial" pitchFamily="34" charset="0"/>
              <a:buChar char="•"/>
            </a:pPr>
            <a:r>
              <a:rPr lang="en-US" sz="1800" dirty="0" smtClean="0"/>
              <a:t>Each Owner Agent has a single login in CORA and is able to submit ASRs for all companies he/she represents. In EASE, an Owner Agent has a single login for a company and for all related companies within the same hierarchy. Separate login IDs will be required if related companies have separate hierarchies in ordering. In this instance, an Owner Agent submits orders for multiple companies by having multiple browser sessions opened, one for each company. This feature provides stronger controls to prevent unauthorized user access.</a:t>
            </a:r>
          </a:p>
          <a:p>
            <a:pPr lvl="0"/>
            <a:endParaRPr lang="en-US" sz="1800" dirty="0" smtClean="0"/>
          </a:p>
          <a:p>
            <a:pPr lvl="0">
              <a:buFont typeface="Arial" pitchFamily="34" charset="0"/>
              <a:buChar char="•"/>
            </a:pPr>
            <a:r>
              <a:rPr lang="en-US" sz="1800" dirty="0" smtClean="0"/>
              <a:t>Comprehensive Global Validation – When a Customer enters an order, CORA provides form level validations on demand.  CORA experiences its validation optionally after each page completion, as well as systematically when the Customer submits the order. EASE provides validations on demand, during the order entry process, and before order submission. </a:t>
            </a:r>
          </a:p>
          <a:p>
            <a:pPr lvl="0"/>
            <a:endParaRPr lang="en-US" sz="1600" dirty="0" smtClean="0"/>
          </a:p>
          <a:p>
            <a:pPr lvl="0">
              <a:buFont typeface="Arial" pitchFamily="34" charset="0"/>
              <a:buChar char="•"/>
            </a:pPr>
            <a:endParaRPr lang="en-US" sz="1600" dirty="0" smtClean="0"/>
          </a:p>
          <a:p>
            <a:pPr>
              <a:buFont typeface="Arial" pitchFamily="34" charset="0"/>
              <a:buChar cha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 CORA Comparison</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13</a:t>
            </a:fld>
            <a:endParaRPr lang="en-US" dirty="0" smtClean="0">
              <a:latin typeface="Arial" charset="0"/>
            </a:endParaRPr>
          </a:p>
        </p:txBody>
      </p:sp>
      <p:sp>
        <p:nvSpPr>
          <p:cNvPr id="5" name="Content Placeholder 4"/>
          <p:cNvSpPr>
            <a:spLocks noGrp="1"/>
          </p:cNvSpPr>
          <p:nvPr>
            <p:ph idx="1"/>
          </p:nvPr>
        </p:nvSpPr>
        <p:spPr/>
        <p:txBody>
          <a:bodyPr/>
          <a:lstStyle/>
          <a:p>
            <a:r>
              <a:rPr lang="en-US" dirty="0" smtClean="0"/>
              <a:t>Access Service Ordering Differences between EASE and CORA</a:t>
            </a:r>
          </a:p>
          <a:p>
            <a:pPr lvl="0">
              <a:buFont typeface="Arial" pitchFamily="34" charset="0"/>
              <a:buChar char="•"/>
            </a:pPr>
            <a:endParaRPr lang="en-US" sz="1600" dirty="0" smtClean="0"/>
          </a:p>
          <a:p>
            <a:pPr lvl="0">
              <a:buFont typeface="Arial" pitchFamily="34" charset="0"/>
              <a:buChar char="•"/>
            </a:pPr>
            <a:r>
              <a:rPr lang="en-US" sz="1800" dirty="0" smtClean="0"/>
              <a:t>As part of CenturyLink’s efforts to reduce customer clarifications and jeopardies and decrease  provisioning intervals, EASE requires more up-front validations (or edits) than CORA because EASE provides more efficient flow through of the ASR Orders.    </a:t>
            </a:r>
          </a:p>
          <a:p>
            <a:pPr lvl="0"/>
            <a:endParaRPr lang="en-US" sz="1800" dirty="0" smtClean="0"/>
          </a:p>
          <a:p>
            <a:pPr>
              <a:buFont typeface="Arial" pitchFamily="34" charset="0"/>
              <a:buChar char="•"/>
            </a:pPr>
            <a:r>
              <a:rPr lang="en-US" sz="1800" dirty="0" smtClean="0"/>
              <a:t>All orders entered in EASE VFO must be in all capital letters. Hint: set your Caps Lock button on the keyboard before entering an order.</a:t>
            </a:r>
          </a:p>
          <a:p>
            <a:pPr>
              <a:buFont typeface="Arial" pitchFamily="34" charset="0"/>
              <a:buChar char="•"/>
            </a:pPr>
            <a:endParaRPr lang="en-US" sz="1800" dirty="0" smtClean="0"/>
          </a:p>
          <a:p>
            <a:pPr>
              <a:buFont typeface="Arial" pitchFamily="34" charset="0"/>
              <a:buChar char="•"/>
            </a:pPr>
            <a:r>
              <a:rPr lang="en-US" sz="1800" dirty="0" smtClean="0"/>
              <a:t>BAN Inquiry Pre-Order functionality will be available in EASE in December 2015.</a:t>
            </a:r>
          </a:p>
          <a:p>
            <a:pPr>
              <a:buFont typeface="Arial" pitchFamily="34" charset="0"/>
              <a:buChar char="•"/>
            </a:pPr>
            <a:endParaRPr lang="en-US" sz="1800" dirty="0" smtClean="0"/>
          </a:p>
          <a:p>
            <a:pPr>
              <a:buFont typeface="Arial" pitchFamily="34" charset="0"/>
              <a:buChar char="•"/>
            </a:pPr>
            <a:r>
              <a:rPr lang="en-US" sz="1800" dirty="0" smtClean="0"/>
              <a:t>Pre-Order function for NC/NCI Inquiry is accessed via the Order Tab in EASE, while it is accessed via the Pre-Order Tab in CORA.</a:t>
            </a:r>
          </a:p>
          <a:p>
            <a:pPr lvl="0"/>
            <a:endParaRPr lang="en-US" sz="1600" dirty="0" smtClean="0"/>
          </a:p>
          <a:p>
            <a:pPr lvl="0"/>
            <a:endParaRPr lang="en-US" sz="1600" dirty="0" smtClean="0"/>
          </a:p>
          <a:p>
            <a:pPr lvl="0">
              <a:buFont typeface="Arial" pitchFamily="34" charset="0"/>
              <a:buChar char="•"/>
            </a:pPr>
            <a:endParaRPr lang="en-US" sz="1600" dirty="0" smtClean="0"/>
          </a:p>
          <a:p>
            <a:pPr>
              <a:buFont typeface="Arial" pitchFamily="34" charset="0"/>
              <a:buChar cha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–CORA Comparison</a:t>
            </a:r>
          </a:p>
        </p:txBody>
      </p:sp>
      <p:sp>
        <p:nvSpPr>
          <p:cNvPr id="3" name="Content Placeholder 2"/>
          <p:cNvSpPr>
            <a:spLocks noGrp="1"/>
          </p:cNvSpPr>
          <p:nvPr>
            <p:ph idx="1"/>
          </p:nvPr>
        </p:nvSpPr>
        <p:spPr/>
        <p:txBody>
          <a:bodyPr/>
          <a:lstStyle/>
          <a:p>
            <a:r>
              <a:rPr lang="en-US" dirty="0" smtClean="0"/>
              <a:t>Batch Processing</a:t>
            </a:r>
          </a:p>
          <a:p>
            <a:endParaRPr lang="en-US" sz="2000" dirty="0" smtClean="0"/>
          </a:p>
          <a:p>
            <a:r>
              <a:rPr lang="en-US" sz="2000" dirty="0" smtClean="0"/>
              <a:t>	The Industry Ordering and Billing Forum (OBF) directive will retire the industry Batch Standard by the end of 2016. </a:t>
            </a:r>
          </a:p>
          <a:p>
            <a:endParaRPr lang="en-US" sz="2000" dirty="0" smtClean="0"/>
          </a:p>
          <a:p>
            <a:r>
              <a:rPr lang="en-US" sz="2000" dirty="0" smtClean="0"/>
              <a:t>	As communicated in January 2015, CenturyLink will be consolidating its ASR systems by replacing the CORA ASR processing system with the CenturyLink EASE system May 30, 2016.  In order for customers to save time and expense, CenturyLink recommends customers wait to migrate to EASE UOM at the time of the ASR system consolidation rather than moving to CORA UOM prior to that consolidation</a:t>
            </a:r>
          </a:p>
          <a:p>
            <a:endParaRPr lang="en-US" sz="2000" dirty="0" smtClean="0"/>
          </a:p>
          <a:p>
            <a:endParaRPr lang="en-US" sz="2000" dirty="0" smtClean="0"/>
          </a:p>
          <a:p>
            <a:pPr lvl="4">
              <a:buNone/>
            </a:pPr>
            <a:endParaRPr lang="en-US" sz="2000" dirty="0" smtClean="0"/>
          </a:p>
          <a:p>
            <a:pPr lvl="4">
              <a:buFont typeface="Arial" pitchFamily="34" charset="0"/>
              <a:buChar char="•"/>
            </a:pPr>
            <a:endParaRPr lang="en-US" sz="2000" dirty="0" smtClean="0"/>
          </a:p>
          <a:p>
            <a:pPr>
              <a:defRPr/>
            </a:pPr>
            <a:endParaRPr lang="en-US" dirty="0"/>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14</a:t>
            </a:fld>
            <a:endParaRPr lang="en-US" dirty="0" smtClean="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algn="ctr" eaLnBrk="1" hangingPunct="1"/>
            <a:r>
              <a:rPr lang="en-US" sz="4000" dirty="0" smtClean="0"/>
              <a:t>EASE Virtual Front Office</a:t>
            </a:r>
          </a:p>
        </p:txBody>
      </p:sp>
      <p:sp>
        <p:nvSpPr>
          <p:cNvPr id="5123" name="Rectangle 9"/>
          <p:cNvSpPr>
            <a:spLocks noGrp="1" noChangeArrowheads="1"/>
          </p:cNvSpPr>
          <p:nvPr>
            <p:ph type="subTitle" idx="1"/>
          </p:nvPr>
        </p:nvSpPr>
        <p:spPr>
          <a:xfrm>
            <a:off x="447675" y="641350"/>
            <a:ext cx="2143125" cy="609600"/>
          </a:xfrm>
        </p:spPr>
        <p:txBody>
          <a:bodyPr/>
          <a:lstStyle/>
          <a:p>
            <a:pPr marL="0" indent="0" eaLnBrk="1" hangingPunct="1"/>
            <a:r>
              <a:rPr lang="en-US" dirty="0" smtClean="0"/>
              <a:t>EASE ASR Consolidation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16</a:t>
            </a:fld>
            <a:endParaRPr lang="en-US" dirty="0" smtClean="0">
              <a:latin typeface="Arial"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143000" y="2286000"/>
            <a:ext cx="6491756" cy="3869216"/>
          </a:xfrm>
          <a:prstGeom prst="rect">
            <a:avLst/>
          </a:prstGeom>
          <a:noFill/>
          <a:ln w="9525">
            <a:noFill/>
            <a:miter lim="800000"/>
            <a:headEnd/>
            <a:tailEnd/>
          </a:ln>
        </p:spPr>
      </p:pic>
      <p:sp>
        <p:nvSpPr>
          <p:cNvPr id="6" name="TextBox 5"/>
          <p:cNvSpPr txBox="1"/>
          <p:nvPr/>
        </p:nvSpPr>
        <p:spPr>
          <a:xfrm>
            <a:off x="228600" y="990600"/>
            <a:ext cx="7772400" cy="1200329"/>
          </a:xfrm>
          <a:prstGeom prst="rect">
            <a:avLst/>
          </a:prstGeom>
          <a:noFill/>
        </p:spPr>
        <p:txBody>
          <a:bodyPr wrap="square" rtlCol="0">
            <a:spAutoFit/>
          </a:bodyPr>
          <a:lstStyle/>
          <a:p>
            <a:r>
              <a:rPr lang="en-US" b="0" dirty="0" smtClean="0">
                <a:latin typeface="+mn-lt"/>
                <a:ea typeface="+mn-ea"/>
              </a:rPr>
              <a:t>EASE Virtual Front Office (VFO) is accessed via the EASE Homepage: </a:t>
            </a:r>
            <a:r>
              <a:rPr lang="en-US" b="0" dirty="0" smtClean="0">
                <a:latin typeface="+mn-lt"/>
                <a:ea typeface="+mn-ea"/>
                <a:hlinkClick r:id="rId3"/>
              </a:rPr>
              <a:t>http://ease.centurylink.com/ease.jsp</a:t>
            </a:r>
            <a:endParaRPr lang="en-US" b="0" dirty="0" smtClean="0">
              <a:latin typeface="+mn-lt"/>
              <a:ea typeface="+mn-ea"/>
            </a:endParaRPr>
          </a:p>
          <a:p>
            <a:endParaRPr lang="en-US" b="0" dirty="0" smtClean="0">
              <a:latin typeface="+mn-lt"/>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17</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EASE users are required to log in with a User Name and Password</a:t>
            </a:r>
          </a:p>
          <a:p>
            <a:endParaRPr lang="en-US" dirty="0" smtClean="0"/>
          </a:p>
          <a:p>
            <a:endParaRPr lang="en-US" dirty="0"/>
          </a:p>
        </p:txBody>
      </p:sp>
      <p:pic>
        <p:nvPicPr>
          <p:cNvPr id="2051" name="Picture 3"/>
          <p:cNvPicPr>
            <a:picLocks noChangeAspect="1" noChangeArrowheads="1"/>
          </p:cNvPicPr>
          <p:nvPr/>
        </p:nvPicPr>
        <p:blipFill>
          <a:blip r:embed="rId2"/>
          <a:srcRect/>
          <a:stretch>
            <a:fillRect/>
          </a:stretch>
        </p:blipFill>
        <p:spPr bwMode="auto">
          <a:xfrm>
            <a:off x="2286000" y="2286000"/>
            <a:ext cx="4046537" cy="27892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18</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Upon successful log in, the user is presented with the Order List Page.  </a:t>
            </a:r>
          </a:p>
          <a:p>
            <a:endParaRPr lang="en-US" dirty="0" smtClean="0"/>
          </a:p>
          <a:p>
            <a:r>
              <a:rPr lang="en-US" dirty="0" smtClean="0"/>
              <a:t>Across the top of the </a:t>
            </a:r>
          </a:p>
          <a:p>
            <a:r>
              <a:rPr lang="en-US" dirty="0" smtClean="0"/>
              <a:t>page are three tabs:</a:t>
            </a:r>
          </a:p>
          <a:p>
            <a:endParaRPr lang="en-US" dirty="0" smtClean="0"/>
          </a:p>
          <a:p>
            <a:endParaRPr lang="en-US" dirty="0" smtClean="0"/>
          </a:p>
          <a:p>
            <a:endParaRPr lang="en-US" dirty="0" smtClean="0"/>
          </a:p>
          <a:p>
            <a:r>
              <a:rPr lang="en-US" dirty="0" smtClean="0"/>
              <a:t>The order tab </a:t>
            </a:r>
          </a:p>
          <a:p>
            <a:r>
              <a:rPr lang="en-US" dirty="0" smtClean="0"/>
              <a:t>provides:</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3733800" y="2362200"/>
            <a:ext cx="3657600" cy="792163"/>
          </a:xfrm>
          <a:prstGeom prst="rect">
            <a:avLst/>
          </a:prstGeom>
          <a:noFill/>
          <a:ln w="9525">
            <a:noFill/>
            <a:miter lim="800000"/>
            <a:headEnd/>
            <a:tailEnd/>
          </a:ln>
        </p:spPr>
      </p:pic>
      <p:pic>
        <p:nvPicPr>
          <p:cNvPr id="3076" name="Picture 4" descr="C:\Windows\Temp\SNAGHTMLd87e862.PNG"/>
          <p:cNvPicPr>
            <a:picLocks noChangeAspect="1" noChangeArrowheads="1"/>
          </p:cNvPicPr>
          <p:nvPr/>
        </p:nvPicPr>
        <p:blipFill>
          <a:blip r:embed="rId3"/>
          <a:srcRect/>
          <a:stretch>
            <a:fillRect/>
          </a:stretch>
        </p:blipFill>
        <p:spPr bwMode="auto">
          <a:xfrm>
            <a:off x="3048000" y="3886200"/>
            <a:ext cx="2809875" cy="2228850"/>
          </a:xfrm>
          <a:prstGeom prst="rect">
            <a:avLst/>
          </a:prstGeom>
          <a:noFill/>
          <a:ln w="9525">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19</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The pre-order tab allows the user to </a:t>
            </a:r>
          </a:p>
          <a:p>
            <a:r>
              <a:rPr lang="en-US" dirty="0" smtClean="0"/>
              <a:t>create a new pre-order for CLLI Scan,</a:t>
            </a:r>
          </a:p>
          <a:p>
            <a:r>
              <a:rPr lang="en-US" dirty="0" smtClean="0"/>
              <a:t>Address or CFA Validation, or view </a:t>
            </a:r>
          </a:p>
          <a:p>
            <a:r>
              <a:rPr lang="en-US" dirty="0" smtClean="0"/>
              <a:t>previous pre-order searches.</a:t>
            </a:r>
          </a:p>
          <a:p>
            <a:endParaRPr lang="en-US" dirty="0" smtClean="0"/>
          </a:p>
          <a:p>
            <a:endParaRPr lang="en-US" dirty="0" smtClean="0"/>
          </a:p>
          <a:p>
            <a:r>
              <a:rPr lang="en-US" dirty="0" smtClean="0"/>
              <a:t>The template tab allows the user to </a:t>
            </a:r>
          </a:p>
          <a:p>
            <a:r>
              <a:rPr lang="en-US" dirty="0" smtClean="0"/>
              <a:t>create a new ordering template or </a:t>
            </a:r>
          </a:p>
          <a:p>
            <a:r>
              <a:rPr lang="en-US" dirty="0" smtClean="0"/>
              <a:t>search for existing templates.</a:t>
            </a:r>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45058" name="Picture 2"/>
          <p:cNvPicPr>
            <a:picLocks noChangeAspect="1" noChangeArrowheads="1"/>
          </p:cNvPicPr>
          <p:nvPr/>
        </p:nvPicPr>
        <p:blipFill>
          <a:blip r:embed="rId2"/>
          <a:srcRect/>
          <a:stretch>
            <a:fillRect/>
          </a:stretch>
        </p:blipFill>
        <p:spPr bwMode="auto">
          <a:xfrm>
            <a:off x="5867400" y="1371600"/>
            <a:ext cx="2106750" cy="838200"/>
          </a:xfrm>
          <a:prstGeom prst="rect">
            <a:avLst/>
          </a:prstGeom>
          <a:noFill/>
          <a:ln w="9525">
            <a:solidFill>
              <a:schemeClr val="tx1"/>
            </a:solidFill>
            <a:miter lim="800000"/>
            <a:headEnd/>
            <a:tailEnd/>
          </a:ln>
        </p:spPr>
      </p:pic>
      <p:pic>
        <p:nvPicPr>
          <p:cNvPr id="45060" name="Picture 4"/>
          <p:cNvPicPr>
            <a:picLocks noChangeAspect="1" noChangeArrowheads="1"/>
          </p:cNvPicPr>
          <p:nvPr/>
        </p:nvPicPr>
        <p:blipFill>
          <a:blip r:embed="rId3"/>
          <a:srcRect/>
          <a:stretch>
            <a:fillRect/>
          </a:stretch>
        </p:blipFill>
        <p:spPr bwMode="auto">
          <a:xfrm>
            <a:off x="5867400" y="3810000"/>
            <a:ext cx="2249751" cy="8382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ASR Consolidation</a:t>
            </a:r>
          </a:p>
        </p:txBody>
      </p:sp>
      <p:sp>
        <p:nvSpPr>
          <p:cNvPr id="3" name="Content Placeholder 2"/>
          <p:cNvSpPr>
            <a:spLocks noGrp="1"/>
          </p:cNvSpPr>
          <p:nvPr>
            <p:ph idx="1"/>
          </p:nvPr>
        </p:nvSpPr>
        <p:spPr/>
        <p:txBody>
          <a:bodyPr/>
          <a:lstStyle/>
          <a:p>
            <a:pPr marL="0" indent="0" eaLnBrk="1" hangingPunct="1">
              <a:defRPr/>
            </a:pPr>
            <a:r>
              <a:rPr lang="en-US" sz="2000" dirty="0" smtClean="0"/>
              <a:t>CenturyLink will implement the EASE ASR Ordering System Consolidation based on the milestone dates shown.</a:t>
            </a:r>
          </a:p>
          <a:p>
            <a:pPr marL="0" indent="0" eaLnBrk="1" hangingPunct="1">
              <a:defRPr/>
            </a:pPr>
            <a:endParaRPr lang="en-US" sz="2000" dirty="0" smtClean="0"/>
          </a:p>
          <a:p>
            <a:pPr marL="0" indent="0" eaLnBrk="1" hangingPunct="1">
              <a:defRPr/>
            </a:pPr>
            <a:endParaRPr lang="en-US" sz="2000" dirty="0" smtClean="0"/>
          </a:p>
          <a:p>
            <a:pPr eaLnBrk="1" hangingPunct="1">
              <a:defRPr/>
            </a:pPr>
            <a:endParaRPr lang="en-US" sz="2000" dirty="0" smtClean="0"/>
          </a:p>
          <a:p>
            <a:pPr>
              <a:defRPr/>
            </a:pPr>
            <a:endParaRPr lang="en-US" dirty="0"/>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2</a:t>
            </a:fld>
            <a:endParaRPr lang="en-US" dirty="0" smtClean="0">
              <a:latin typeface="Arial" charset="0"/>
            </a:endParaRPr>
          </a:p>
        </p:txBody>
      </p:sp>
      <p:graphicFrame>
        <p:nvGraphicFramePr>
          <p:cNvPr id="5" name="Table 4"/>
          <p:cNvGraphicFramePr>
            <a:graphicFrameLocks noGrp="1"/>
          </p:cNvGraphicFramePr>
          <p:nvPr/>
        </p:nvGraphicFramePr>
        <p:xfrm>
          <a:off x="990600" y="2209800"/>
          <a:ext cx="7010400" cy="2519680"/>
        </p:xfrm>
        <a:graphic>
          <a:graphicData uri="http://schemas.openxmlformats.org/drawingml/2006/table">
            <a:tbl>
              <a:tblPr firstRow="1" bandRow="1">
                <a:tableStyleId>{5C22544A-7EE6-4342-B048-85BDC9FD1C3A}</a:tableStyleId>
              </a:tblPr>
              <a:tblGrid>
                <a:gridCol w="3505200"/>
                <a:gridCol w="3505200"/>
              </a:tblGrid>
              <a:tr h="370840">
                <a:tc>
                  <a:txBody>
                    <a:bodyPr/>
                    <a:lstStyle/>
                    <a:p>
                      <a:pPr algn="ctr"/>
                      <a:r>
                        <a:rPr lang="en-US" sz="1600" dirty="0" smtClean="0"/>
                        <a:t>Consolidation Plan Milestone</a:t>
                      </a:r>
                      <a:endParaRPr lang="en-US" sz="1600" dirty="0"/>
                    </a:p>
                  </a:txBody>
                  <a:tcPr/>
                </a:tc>
                <a:tc>
                  <a:txBody>
                    <a:bodyPr/>
                    <a:lstStyle/>
                    <a:p>
                      <a:pPr algn="ctr"/>
                      <a:r>
                        <a:rPr lang="en-US" sz="1600" b="1" kern="1200" dirty="0" smtClean="0">
                          <a:solidFill>
                            <a:schemeClr val="lt1"/>
                          </a:solidFill>
                          <a:latin typeface="+mn-lt"/>
                          <a:ea typeface="+mn-ea"/>
                          <a:cs typeface="+mn-cs"/>
                        </a:rPr>
                        <a:t>Date</a:t>
                      </a:r>
                    </a:p>
                  </a:txBody>
                  <a:tcPr/>
                </a:tc>
              </a:tr>
              <a:tr h="370840">
                <a:tc>
                  <a:txBody>
                    <a:bodyPr/>
                    <a:lstStyle/>
                    <a:p>
                      <a:r>
                        <a:rPr lang="en-US" sz="1400" dirty="0" smtClean="0"/>
                        <a:t>Customer Testing Begins with ASOG 51 Consolidation</a:t>
                      </a:r>
                      <a:r>
                        <a:rPr lang="en-US" sz="1400" baseline="0" dirty="0" smtClean="0"/>
                        <a:t> Functionality</a:t>
                      </a:r>
                      <a:endParaRPr lang="en-US" sz="1400" dirty="0"/>
                    </a:p>
                  </a:txBody>
                  <a:tcPr/>
                </a:tc>
                <a:tc>
                  <a:txBody>
                    <a:bodyPr/>
                    <a:lstStyle/>
                    <a:p>
                      <a:pPr marL="0" algn="ctr" defTabSz="457200" rtl="0" eaLnBrk="1" latinLnBrk="0" hangingPunct="1"/>
                      <a:r>
                        <a:rPr lang="en-US" sz="1400" kern="1200" dirty="0" smtClean="0">
                          <a:solidFill>
                            <a:schemeClr val="dk1"/>
                          </a:solidFill>
                          <a:latin typeface="+mn-lt"/>
                          <a:ea typeface="+mn-ea"/>
                          <a:cs typeface="+mn-cs"/>
                        </a:rPr>
                        <a:t>January 18, 2016</a:t>
                      </a:r>
                    </a:p>
                  </a:txBody>
                  <a:tcPr/>
                </a:tc>
              </a:tr>
              <a:tr h="370840">
                <a:tc>
                  <a:txBody>
                    <a:bodyPr/>
                    <a:lstStyle/>
                    <a:p>
                      <a:pPr marL="0" algn="l" defTabSz="457200" rtl="0" eaLnBrk="1" latinLnBrk="0" hangingPunct="1"/>
                      <a:r>
                        <a:rPr lang="en-US" sz="1400" kern="1200" dirty="0" smtClean="0">
                          <a:solidFill>
                            <a:schemeClr val="dk1"/>
                          </a:solidFill>
                          <a:latin typeface="+mn-lt"/>
                          <a:ea typeface="+mn-ea"/>
                          <a:cs typeface="+mn-cs"/>
                        </a:rPr>
                        <a:t>Customer Testing Continues</a:t>
                      </a:r>
                      <a:r>
                        <a:rPr lang="en-US" sz="1400" kern="1200" baseline="0" dirty="0" smtClean="0">
                          <a:solidFill>
                            <a:schemeClr val="dk1"/>
                          </a:solidFill>
                          <a:latin typeface="+mn-lt"/>
                          <a:ea typeface="+mn-ea"/>
                          <a:cs typeface="+mn-cs"/>
                        </a:rPr>
                        <a:t> with ASOG 51 and 52 Consolidation Functionality</a:t>
                      </a:r>
                      <a:endParaRPr lang="en-US" sz="1400" kern="1200" dirty="0" smtClean="0">
                        <a:solidFill>
                          <a:schemeClr val="dk1"/>
                        </a:solidFill>
                        <a:latin typeface="+mn-lt"/>
                        <a:ea typeface="+mn-ea"/>
                        <a:cs typeface="+mn-cs"/>
                      </a:endParaRPr>
                    </a:p>
                  </a:txBody>
                  <a:tcPr/>
                </a:tc>
                <a:tc>
                  <a:txBody>
                    <a:bodyPr/>
                    <a:lstStyle/>
                    <a:p>
                      <a:pPr marL="0" algn="ctr" defTabSz="457200" rtl="0" eaLnBrk="1" latinLnBrk="0" hangingPunct="1"/>
                      <a:r>
                        <a:rPr lang="en-US" sz="1400" kern="1200" dirty="0" smtClean="0">
                          <a:solidFill>
                            <a:schemeClr val="dk1"/>
                          </a:solidFill>
                          <a:latin typeface="+mn-lt"/>
                          <a:ea typeface="+mn-ea"/>
                          <a:cs typeface="+mn-cs"/>
                        </a:rPr>
                        <a:t>February 22, 2016</a:t>
                      </a:r>
                    </a:p>
                  </a:txBody>
                  <a:tcPr/>
                </a:tc>
              </a:tr>
              <a:tr h="370840">
                <a:tc>
                  <a:txBody>
                    <a:bodyPr/>
                    <a:lstStyle/>
                    <a:p>
                      <a:pPr marL="0" algn="l" defTabSz="457200" rtl="0" eaLnBrk="1" latinLnBrk="0" hangingPunct="1"/>
                      <a:r>
                        <a:rPr lang="en-US" sz="1400" kern="1200" dirty="0" smtClean="0">
                          <a:solidFill>
                            <a:schemeClr val="dk1"/>
                          </a:solidFill>
                          <a:latin typeface="+mn-lt"/>
                          <a:ea typeface="+mn-ea"/>
                          <a:cs typeface="+mn-cs"/>
                        </a:rPr>
                        <a:t>Customer Testing Ends</a:t>
                      </a:r>
                    </a:p>
                  </a:txBody>
                  <a:tcPr/>
                </a:tc>
                <a:tc>
                  <a:txBody>
                    <a:bodyPr/>
                    <a:lstStyle/>
                    <a:p>
                      <a:pPr marL="0" algn="ctr" defTabSz="457200" rtl="0" eaLnBrk="1" latinLnBrk="0" hangingPunct="1"/>
                      <a:r>
                        <a:rPr lang="en-US" sz="1400" kern="1200" dirty="0" smtClean="0">
                          <a:solidFill>
                            <a:schemeClr val="dk1"/>
                          </a:solidFill>
                          <a:latin typeface="+mn-lt"/>
                          <a:ea typeface="+mn-ea"/>
                          <a:cs typeface="+mn-cs"/>
                        </a:rPr>
                        <a:t>May 17, 2016</a:t>
                      </a:r>
                    </a:p>
                  </a:txBody>
                  <a:tcPr/>
                </a:tc>
              </a:tr>
              <a:tr h="370840">
                <a:tc>
                  <a:txBody>
                    <a:bodyPr/>
                    <a:lstStyle/>
                    <a:p>
                      <a:pPr marL="0" algn="l" defTabSz="457200" rtl="0" eaLnBrk="1" latinLnBrk="0" hangingPunct="1"/>
                      <a:r>
                        <a:rPr lang="en-US" sz="1400" kern="1200" dirty="0" smtClean="0">
                          <a:solidFill>
                            <a:schemeClr val="dk1"/>
                          </a:solidFill>
                          <a:latin typeface="+mn-lt"/>
                          <a:ea typeface="+mn-ea"/>
                          <a:cs typeface="+mn-cs"/>
                        </a:rPr>
                        <a:t>Customer Go</a:t>
                      </a:r>
                      <a:r>
                        <a:rPr lang="en-US" sz="1400" kern="1200" baseline="0" dirty="0" smtClean="0">
                          <a:solidFill>
                            <a:schemeClr val="dk1"/>
                          </a:solidFill>
                          <a:latin typeface="+mn-lt"/>
                          <a:ea typeface="+mn-ea"/>
                          <a:cs typeface="+mn-cs"/>
                        </a:rPr>
                        <a:t> / No Go Vote</a:t>
                      </a:r>
                      <a:endParaRPr lang="en-US" sz="1400" kern="1200" dirty="0" smtClean="0">
                        <a:solidFill>
                          <a:schemeClr val="dk1"/>
                        </a:solidFill>
                        <a:latin typeface="+mn-lt"/>
                        <a:ea typeface="+mn-ea"/>
                        <a:cs typeface="+mn-cs"/>
                      </a:endParaRPr>
                    </a:p>
                  </a:txBody>
                  <a:tcPr/>
                </a:tc>
                <a:tc>
                  <a:txBody>
                    <a:bodyPr/>
                    <a:lstStyle/>
                    <a:p>
                      <a:pPr marL="0" algn="ctr" defTabSz="457200" rtl="0" eaLnBrk="1" latinLnBrk="0" hangingPunct="1"/>
                      <a:r>
                        <a:rPr lang="en-US" sz="1400" kern="1200" dirty="0" smtClean="0">
                          <a:solidFill>
                            <a:schemeClr val="dk1"/>
                          </a:solidFill>
                          <a:latin typeface="+mn-lt"/>
                          <a:ea typeface="+mn-ea"/>
                          <a:cs typeface="+mn-cs"/>
                        </a:rPr>
                        <a:t>May 17, 2016</a:t>
                      </a:r>
                    </a:p>
                  </a:txBody>
                  <a:tcPr/>
                </a:tc>
              </a:tr>
              <a:tr h="370840">
                <a:tc>
                  <a:txBody>
                    <a:bodyPr/>
                    <a:lstStyle/>
                    <a:p>
                      <a:pPr marL="0" algn="l" defTabSz="457200" rtl="0" eaLnBrk="1" latinLnBrk="0" hangingPunct="1"/>
                      <a:r>
                        <a:rPr lang="en-US" sz="1400" kern="1200" dirty="0" smtClean="0">
                          <a:solidFill>
                            <a:schemeClr val="dk1"/>
                          </a:solidFill>
                          <a:latin typeface="+mn-lt"/>
                          <a:ea typeface="+mn-ea"/>
                          <a:cs typeface="+mn-cs"/>
                        </a:rPr>
                        <a:t>Release to Production</a:t>
                      </a:r>
                    </a:p>
                  </a:txBody>
                  <a:tcPr/>
                </a:tc>
                <a:tc>
                  <a:txBody>
                    <a:bodyPr/>
                    <a:lstStyle/>
                    <a:p>
                      <a:pPr marL="0" algn="ctr" defTabSz="457200" rtl="0" eaLnBrk="1" latinLnBrk="0" hangingPunct="1"/>
                      <a:r>
                        <a:rPr lang="en-US" sz="1400" kern="1200" dirty="0" smtClean="0">
                          <a:solidFill>
                            <a:schemeClr val="dk1"/>
                          </a:solidFill>
                          <a:latin typeface="+mn-lt"/>
                          <a:ea typeface="+mn-ea"/>
                          <a:cs typeface="+mn-cs"/>
                        </a:rPr>
                        <a:t>May 30, 2016</a:t>
                      </a:r>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20</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The upper right corner of the EASE VFO home page presents 6 action ICONS to select.  </a:t>
            </a:r>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8" name="Picture 7"/>
          <p:cNvPicPr/>
          <p:nvPr/>
        </p:nvPicPr>
        <p:blipFill>
          <a:blip r:embed="rId2" cstate="print"/>
          <a:srcRect/>
          <a:stretch>
            <a:fillRect/>
          </a:stretch>
        </p:blipFill>
        <p:spPr bwMode="auto">
          <a:xfrm>
            <a:off x="5791200" y="1524000"/>
            <a:ext cx="1152525" cy="247650"/>
          </a:xfrm>
          <a:prstGeom prst="rect">
            <a:avLst/>
          </a:prstGeom>
          <a:noFill/>
          <a:ln w="28575" cmpd="sng">
            <a:solidFill>
              <a:srgbClr val="000000"/>
            </a:solidFill>
            <a:miter lim="800000"/>
            <a:headEnd/>
            <a:tailEnd/>
          </a:ln>
          <a:effectLst/>
        </p:spPr>
      </p:pic>
      <p:pic>
        <p:nvPicPr>
          <p:cNvPr id="46082" name="Picture 2"/>
          <p:cNvPicPr>
            <a:picLocks noChangeAspect="1" noChangeArrowheads="1"/>
          </p:cNvPicPr>
          <p:nvPr/>
        </p:nvPicPr>
        <p:blipFill>
          <a:blip r:embed="rId3"/>
          <a:srcRect/>
          <a:stretch>
            <a:fillRect/>
          </a:stretch>
        </p:blipFill>
        <p:spPr bwMode="auto">
          <a:xfrm>
            <a:off x="1524000" y="2362200"/>
            <a:ext cx="6013450" cy="36052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21</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The Status column in EASE VFO shows you the current status of orders in the Order List.  Clicking the status hyperlink will open the order for your review.</a:t>
            </a:r>
          </a:p>
          <a:p>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9" name="Picture 8" descr="C:\Windows\Temp\SNAGHTML1a18eb7f.PNG"/>
          <p:cNvPicPr/>
          <p:nvPr/>
        </p:nvPicPr>
        <p:blipFill>
          <a:blip r:embed="rId2" cstate="print"/>
          <a:srcRect/>
          <a:stretch>
            <a:fillRect/>
          </a:stretch>
        </p:blipFill>
        <p:spPr bwMode="auto">
          <a:xfrm>
            <a:off x="381000" y="2286000"/>
            <a:ext cx="6629400" cy="4038600"/>
          </a:xfrm>
          <a:prstGeom prst="rect">
            <a:avLst/>
          </a:prstGeom>
          <a:noFill/>
          <a:ln w="9525">
            <a:noFill/>
            <a:miter lim="800000"/>
            <a:headEnd/>
            <a:tailEnd/>
          </a:ln>
        </p:spPr>
      </p:pic>
      <p:pic>
        <p:nvPicPr>
          <p:cNvPr id="47106" name="Picture 2" descr="C:\Windows\Temp\SNAGHTMLdba96ab.PNG"/>
          <p:cNvPicPr>
            <a:picLocks noChangeAspect="1" noChangeArrowheads="1"/>
          </p:cNvPicPr>
          <p:nvPr/>
        </p:nvPicPr>
        <p:blipFill>
          <a:blip r:embed="rId3"/>
          <a:srcRect/>
          <a:stretch>
            <a:fillRect/>
          </a:stretch>
        </p:blipFill>
        <p:spPr bwMode="auto">
          <a:xfrm>
            <a:off x="4540535" y="3886200"/>
            <a:ext cx="4746340" cy="254856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22</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Status ICONS may display to the left of the Receiver Code column on the Order List. These are designed to assist with identifying the current status of orders.</a:t>
            </a:r>
          </a:p>
          <a:p>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51202" name="Picture 2" descr="C:\Windows\Temp\SNAGHTMLdbf992b.PNG"/>
          <p:cNvPicPr>
            <a:picLocks noChangeAspect="1" noChangeArrowheads="1"/>
          </p:cNvPicPr>
          <p:nvPr/>
        </p:nvPicPr>
        <p:blipFill>
          <a:blip r:embed="rId2"/>
          <a:srcRect/>
          <a:stretch>
            <a:fillRect/>
          </a:stretch>
        </p:blipFill>
        <p:spPr bwMode="auto">
          <a:xfrm>
            <a:off x="228600" y="2590800"/>
            <a:ext cx="6324600" cy="3356350"/>
          </a:xfrm>
          <a:prstGeom prst="rect">
            <a:avLst/>
          </a:prstGeom>
          <a:noFill/>
        </p:spPr>
      </p:pic>
      <p:pic>
        <p:nvPicPr>
          <p:cNvPr id="51203" name="Picture 3"/>
          <p:cNvPicPr>
            <a:picLocks noChangeAspect="1" noChangeArrowheads="1"/>
          </p:cNvPicPr>
          <p:nvPr/>
        </p:nvPicPr>
        <p:blipFill>
          <a:blip r:embed="rId3"/>
          <a:srcRect/>
          <a:stretch>
            <a:fillRect/>
          </a:stretch>
        </p:blipFill>
        <p:spPr bwMode="auto">
          <a:xfrm>
            <a:off x="6477000" y="2286000"/>
            <a:ext cx="2378075" cy="37764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23</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Pre-Order functionality allows the user to initiate new:</a:t>
            </a:r>
          </a:p>
          <a:p>
            <a:pPr lvl="1">
              <a:buNone/>
            </a:pPr>
            <a:endParaRPr lang="en-US" sz="2000" dirty="0" smtClean="0"/>
          </a:p>
          <a:p>
            <a:pPr lvl="1">
              <a:buNone/>
            </a:pPr>
            <a:r>
              <a:rPr lang="en-US" sz="2800" dirty="0" smtClean="0">
                <a:solidFill>
                  <a:srgbClr val="0066FF"/>
                </a:solidFill>
              </a:rPr>
              <a:t>*</a:t>
            </a:r>
            <a:r>
              <a:rPr lang="en-US" sz="2000" dirty="0" smtClean="0"/>
              <a:t>CFA Inquiry        </a:t>
            </a:r>
            <a:r>
              <a:rPr lang="en-US" sz="2800" dirty="0" smtClean="0">
                <a:solidFill>
                  <a:srgbClr val="0066FF"/>
                </a:solidFill>
              </a:rPr>
              <a:t>*</a:t>
            </a:r>
            <a:r>
              <a:rPr lang="en-US" sz="2000" dirty="0" smtClean="0"/>
              <a:t>CLLI SCAN Inquiry            </a:t>
            </a:r>
            <a:r>
              <a:rPr lang="en-US" sz="2800" dirty="0" smtClean="0">
                <a:solidFill>
                  <a:srgbClr val="0066FF"/>
                </a:solidFill>
              </a:rPr>
              <a:t>*</a:t>
            </a:r>
            <a:r>
              <a:rPr lang="en-US" sz="2000" dirty="0" smtClean="0"/>
              <a:t>Location Inquiry</a:t>
            </a:r>
          </a:p>
          <a:p>
            <a:pPr>
              <a:buFont typeface="Arial" pitchFamily="34" charset="0"/>
              <a:buChar char="•"/>
            </a:pPr>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2052" name="Picture 4" descr="C:\Windows\Temp\SNAGHTML235022.PNG"/>
          <p:cNvPicPr>
            <a:picLocks noChangeAspect="1" noChangeArrowheads="1"/>
          </p:cNvPicPr>
          <p:nvPr/>
        </p:nvPicPr>
        <p:blipFill>
          <a:blip r:embed="rId2"/>
          <a:srcRect/>
          <a:stretch>
            <a:fillRect/>
          </a:stretch>
        </p:blipFill>
        <p:spPr bwMode="auto">
          <a:xfrm>
            <a:off x="990600" y="2514600"/>
            <a:ext cx="7162800" cy="3412508"/>
          </a:xfrm>
          <a:prstGeom prst="rect">
            <a:avLst/>
          </a:prstGeom>
          <a:noFill/>
        </p:spPr>
      </p:pic>
      <p:sp>
        <p:nvSpPr>
          <p:cNvPr id="6" name="TextBox 5"/>
          <p:cNvSpPr txBox="1"/>
          <p:nvPr/>
        </p:nvSpPr>
        <p:spPr>
          <a:xfrm>
            <a:off x="1143000" y="5867400"/>
            <a:ext cx="6629400" cy="523220"/>
          </a:xfrm>
          <a:prstGeom prst="rect">
            <a:avLst/>
          </a:prstGeom>
          <a:noFill/>
        </p:spPr>
        <p:txBody>
          <a:bodyPr wrap="square" rtlCol="0">
            <a:spAutoFit/>
          </a:bodyPr>
          <a:lstStyle/>
          <a:p>
            <a:r>
              <a:rPr lang="en-US" sz="2800" b="0" dirty="0" smtClean="0">
                <a:solidFill>
                  <a:srgbClr val="0066FF"/>
                </a:solidFill>
                <a:latin typeface="+mn-lt"/>
                <a:ea typeface="+mn-ea"/>
              </a:rPr>
              <a:t>*</a:t>
            </a:r>
            <a:r>
              <a:rPr lang="en-US" sz="1600" b="0" dirty="0" smtClean="0">
                <a:latin typeface="+mn-lt"/>
                <a:ea typeface="+mn-ea"/>
              </a:rPr>
              <a:t>BAN Inquiry deploying in December 2015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24</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Pre-Order</a:t>
            </a:r>
          </a:p>
          <a:p>
            <a:r>
              <a:rPr lang="en-US" dirty="0" smtClean="0"/>
              <a:t>	</a:t>
            </a:r>
            <a:r>
              <a:rPr lang="en-US" sz="2000" dirty="0" smtClean="0"/>
              <a:t>Using preorder functionality ensures good data is present on the order before it is submitted to CenturyLink. If a CenturyLink address preorder is not done by using the PreOrder tab menu, the user can perform an address preorder during order initiation.</a:t>
            </a:r>
          </a:p>
          <a:p>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8" name="Picture 7"/>
          <p:cNvPicPr/>
          <p:nvPr/>
        </p:nvPicPr>
        <p:blipFill>
          <a:blip r:embed="rId2" cstate="print"/>
          <a:srcRect/>
          <a:stretch>
            <a:fillRect/>
          </a:stretch>
        </p:blipFill>
        <p:spPr bwMode="auto">
          <a:xfrm>
            <a:off x="228600" y="2971800"/>
            <a:ext cx="2743200" cy="2362200"/>
          </a:xfrm>
          <a:prstGeom prst="rect">
            <a:avLst/>
          </a:prstGeom>
          <a:noFill/>
          <a:ln w="9525">
            <a:noFill/>
            <a:miter lim="800000"/>
            <a:headEnd/>
            <a:tailEnd/>
          </a:ln>
        </p:spPr>
      </p:pic>
      <p:pic>
        <p:nvPicPr>
          <p:cNvPr id="1026" name="Picture 2" descr="image001"/>
          <p:cNvPicPr>
            <a:picLocks noChangeAspect="1" noChangeArrowheads="1"/>
          </p:cNvPicPr>
          <p:nvPr/>
        </p:nvPicPr>
        <p:blipFill>
          <a:blip r:embed="rId3"/>
          <a:srcRect/>
          <a:stretch>
            <a:fillRect/>
          </a:stretch>
        </p:blipFill>
        <p:spPr bwMode="auto">
          <a:xfrm>
            <a:off x="3124200" y="4267200"/>
            <a:ext cx="5780054" cy="1981200"/>
          </a:xfrm>
          <a:prstGeom prst="rect">
            <a:avLst/>
          </a:prstGeom>
          <a:noFill/>
          <a:ln w="9525">
            <a:noFill/>
            <a:miter lim="800000"/>
            <a:headEnd/>
            <a:tailEnd/>
          </a:ln>
        </p:spPr>
      </p:pic>
      <p:sp>
        <p:nvSpPr>
          <p:cNvPr id="9" name="TextBox 8"/>
          <p:cNvSpPr txBox="1"/>
          <p:nvPr/>
        </p:nvSpPr>
        <p:spPr>
          <a:xfrm>
            <a:off x="533400" y="5486400"/>
            <a:ext cx="2209800" cy="457200"/>
          </a:xfrm>
          <a:prstGeom prst="rect">
            <a:avLst/>
          </a:prstGeom>
          <a:noFill/>
        </p:spPr>
        <p:txBody>
          <a:bodyPr wrap="square" rtlCol="0">
            <a:spAutoFit/>
          </a:bodyPr>
          <a:lstStyle/>
          <a:p>
            <a:r>
              <a:rPr lang="en-US" sz="2000" b="0" dirty="0" smtClean="0">
                <a:latin typeface="+mn-lt"/>
                <a:ea typeface="+mn-ea"/>
              </a:rPr>
              <a:t>Preorder</a:t>
            </a:r>
            <a:r>
              <a:rPr lang="en-US" b="0" dirty="0" smtClean="0"/>
              <a:t> </a:t>
            </a:r>
            <a:r>
              <a:rPr lang="en-US" sz="2000" b="0" dirty="0" smtClean="0">
                <a:latin typeface="+mn-lt"/>
                <a:ea typeface="+mn-ea"/>
              </a:rPr>
              <a:t>Initiation</a:t>
            </a:r>
          </a:p>
        </p:txBody>
      </p:sp>
      <p:sp>
        <p:nvSpPr>
          <p:cNvPr id="10" name="Up Arrow 9"/>
          <p:cNvSpPr/>
          <p:nvPr/>
        </p:nvSpPr>
        <p:spPr bwMode="auto">
          <a:xfrm>
            <a:off x="228600" y="5029200"/>
            <a:ext cx="484632" cy="978408"/>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1" name="TextBox 10"/>
          <p:cNvSpPr txBox="1"/>
          <p:nvPr/>
        </p:nvSpPr>
        <p:spPr>
          <a:xfrm>
            <a:off x="3352800" y="3505200"/>
            <a:ext cx="5334000" cy="707886"/>
          </a:xfrm>
          <a:prstGeom prst="rect">
            <a:avLst/>
          </a:prstGeom>
          <a:noFill/>
        </p:spPr>
        <p:txBody>
          <a:bodyPr wrap="square" rtlCol="0">
            <a:spAutoFit/>
          </a:bodyPr>
          <a:lstStyle/>
          <a:p>
            <a:r>
              <a:rPr lang="en-US" sz="2000" b="0" dirty="0" smtClean="0">
                <a:latin typeface="+mn-lt"/>
                <a:ea typeface="+mn-ea"/>
              </a:rPr>
              <a:t>Address preorder validation during order initiation</a:t>
            </a:r>
          </a:p>
        </p:txBody>
      </p:sp>
      <p:sp>
        <p:nvSpPr>
          <p:cNvPr id="12" name="Down Arrow 11"/>
          <p:cNvSpPr/>
          <p:nvPr/>
        </p:nvSpPr>
        <p:spPr bwMode="auto">
          <a:xfrm>
            <a:off x="7543800" y="3886200"/>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25</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Pre-Order Results</a:t>
            </a:r>
          </a:p>
          <a:p>
            <a:r>
              <a:rPr lang="en-US" dirty="0" smtClean="0"/>
              <a:t>	</a:t>
            </a:r>
            <a:r>
              <a:rPr lang="en-US" sz="2000" dirty="0" smtClean="0"/>
              <a:t>Once the query is initiated, the results will display on the Results tab.  The IRM field shows whether or not the preorder was successful.</a:t>
            </a:r>
          </a:p>
          <a:p>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6" name="Picture 5"/>
          <p:cNvPicPr/>
          <p:nvPr/>
        </p:nvPicPr>
        <p:blipFill>
          <a:blip r:embed="rId2" cstate="print"/>
          <a:srcRect/>
          <a:stretch>
            <a:fillRect/>
          </a:stretch>
        </p:blipFill>
        <p:spPr bwMode="auto">
          <a:xfrm>
            <a:off x="1371600" y="2667000"/>
            <a:ext cx="6934200" cy="3657600"/>
          </a:xfrm>
          <a:prstGeom prst="rect">
            <a:avLst/>
          </a:prstGeom>
          <a:noFill/>
          <a:ln w="28575" cmpd="sng">
            <a:solidFill>
              <a:srgbClr val="000000"/>
            </a:solidFill>
            <a:miter lim="800000"/>
            <a:headEnd/>
            <a:tailEnd/>
          </a:ln>
          <a:effectLst/>
        </p:spPr>
      </p:pic>
      <p:sp>
        <p:nvSpPr>
          <p:cNvPr id="8" name="TextBox 7"/>
          <p:cNvSpPr txBox="1"/>
          <p:nvPr/>
        </p:nvSpPr>
        <p:spPr>
          <a:xfrm>
            <a:off x="2590800" y="5562600"/>
            <a:ext cx="4114800" cy="307777"/>
          </a:xfrm>
          <a:prstGeom prst="rect">
            <a:avLst/>
          </a:prstGeom>
          <a:noFill/>
        </p:spPr>
        <p:txBody>
          <a:bodyPr wrap="square" rtlCol="0">
            <a:spAutoFit/>
          </a:bodyPr>
          <a:lstStyle/>
          <a:p>
            <a:r>
              <a:rPr lang="en-US" sz="1400" b="0" dirty="0" smtClean="0"/>
              <a:t>Information Request Message</a:t>
            </a:r>
            <a:r>
              <a:rPr lang="en-US" sz="1400" dirty="0" smtClean="0"/>
              <a:t>	 </a:t>
            </a:r>
            <a:endParaRPr lang="en-US" sz="1400" dirty="0"/>
          </a:p>
        </p:txBody>
      </p:sp>
      <p:sp>
        <p:nvSpPr>
          <p:cNvPr id="10" name="Bent-Up Arrow 9"/>
          <p:cNvSpPr/>
          <p:nvPr/>
        </p:nvSpPr>
        <p:spPr bwMode="auto">
          <a:xfrm flipH="1">
            <a:off x="1524000" y="5105400"/>
            <a:ext cx="990600" cy="731520"/>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26</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Pre-Order Search</a:t>
            </a:r>
          </a:p>
          <a:p>
            <a:r>
              <a:rPr lang="en-US" dirty="0" smtClean="0"/>
              <a:t>	</a:t>
            </a:r>
            <a:r>
              <a:rPr lang="en-US" sz="2000" dirty="0" smtClean="0"/>
              <a:t>Selecting Search from the Preorder tab drop-down menu enables you to search for an existing preorder. If a preorder has been previously done, there is a PON or other ID attached to that preorder based on what was placed in the Message ID or TX NUM field at the time of the initial preorder. You can also search for other more general information. </a:t>
            </a:r>
          </a:p>
          <a:p>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52226" name="Picture 2"/>
          <p:cNvPicPr>
            <a:picLocks noChangeAspect="1" noChangeArrowheads="1"/>
          </p:cNvPicPr>
          <p:nvPr/>
        </p:nvPicPr>
        <p:blipFill>
          <a:blip r:embed="rId2"/>
          <a:srcRect/>
          <a:stretch>
            <a:fillRect/>
          </a:stretch>
        </p:blipFill>
        <p:spPr bwMode="auto">
          <a:xfrm>
            <a:off x="990600" y="3733800"/>
            <a:ext cx="7300913" cy="22018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27</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Template New</a:t>
            </a:r>
          </a:p>
          <a:p>
            <a:r>
              <a:rPr lang="en-US" dirty="0" smtClean="0"/>
              <a:t>	</a:t>
            </a:r>
            <a:r>
              <a:rPr lang="en-US" sz="2000" dirty="0" smtClean="0"/>
              <a:t>Order Templates can be initiated in three ways:</a:t>
            </a:r>
          </a:p>
          <a:p>
            <a:endParaRPr lang="en-US" sz="2000" dirty="0" smtClean="0"/>
          </a:p>
          <a:p>
            <a:r>
              <a:rPr lang="en-US" sz="2000" dirty="0" smtClean="0"/>
              <a:t>	    Choose Save As Template from the Order Tab</a:t>
            </a:r>
          </a:p>
          <a:p>
            <a:endParaRPr lang="en-US" sz="2000" dirty="0" smtClean="0"/>
          </a:p>
          <a:p>
            <a:r>
              <a:rPr lang="en-US" sz="2000" dirty="0" smtClean="0"/>
              <a:t>			              Choose Save As Template from</a:t>
            </a:r>
          </a:p>
          <a:p>
            <a:r>
              <a:rPr lang="en-US" sz="2000" dirty="0" smtClean="0"/>
              <a:t>                                         the Action sub menu tab</a:t>
            </a:r>
          </a:p>
          <a:p>
            <a:endParaRPr lang="en-US" sz="2000" dirty="0" smtClean="0"/>
          </a:p>
          <a:p>
            <a:endParaRPr lang="en-US" sz="2000" dirty="0" smtClean="0"/>
          </a:p>
          <a:p>
            <a:endParaRPr lang="en-US" sz="2000" dirty="0" smtClean="0"/>
          </a:p>
          <a:p>
            <a:r>
              <a:rPr lang="en-US" sz="2000" dirty="0" smtClean="0"/>
              <a:t>Choose New from the Template tab menu</a:t>
            </a:r>
          </a:p>
          <a:p>
            <a:endParaRPr lang="en-US"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6" name="Picture 5"/>
          <p:cNvPicPr/>
          <p:nvPr/>
        </p:nvPicPr>
        <p:blipFill>
          <a:blip r:embed="rId2" cstate="print"/>
          <a:srcRect/>
          <a:stretch>
            <a:fillRect/>
          </a:stretch>
        </p:blipFill>
        <p:spPr bwMode="auto">
          <a:xfrm>
            <a:off x="7239000" y="1905000"/>
            <a:ext cx="1028700" cy="1971675"/>
          </a:xfrm>
          <a:prstGeom prst="rect">
            <a:avLst/>
          </a:prstGeom>
          <a:noFill/>
          <a:ln w="28575" cmpd="sng">
            <a:solidFill>
              <a:srgbClr val="000000"/>
            </a:solidFill>
            <a:miter lim="800000"/>
            <a:headEnd/>
            <a:tailEnd/>
          </a:ln>
          <a:effectLst/>
        </p:spPr>
      </p:pic>
      <p:pic>
        <p:nvPicPr>
          <p:cNvPr id="8" name="Picture 7"/>
          <p:cNvPicPr/>
          <p:nvPr/>
        </p:nvPicPr>
        <p:blipFill>
          <a:blip r:embed="rId3" cstate="print"/>
          <a:srcRect/>
          <a:stretch>
            <a:fillRect/>
          </a:stretch>
        </p:blipFill>
        <p:spPr bwMode="auto">
          <a:xfrm>
            <a:off x="381000" y="2971800"/>
            <a:ext cx="2105025" cy="1476375"/>
          </a:xfrm>
          <a:prstGeom prst="rect">
            <a:avLst/>
          </a:prstGeom>
          <a:noFill/>
          <a:ln w="28575" cmpd="sng">
            <a:solidFill>
              <a:srgbClr val="000000"/>
            </a:solidFill>
            <a:miter lim="800000"/>
            <a:headEnd/>
            <a:tailEnd/>
          </a:ln>
          <a:effectLst/>
        </p:spPr>
      </p:pic>
      <p:pic>
        <p:nvPicPr>
          <p:cNvPr id="9" name="Picture 8" descr="C:\Windows\Temp\SNAGHTML1aa23647.PNG"/>
          <p:cNvPicPr/>
          <p:nvPr/>
        </p:nvPicPr>
        <p:blipFill>
          <a:blip r:embed="rId4" cstate="print"/>
          <a:srcRect/>
          <a:stretch>
            <a:fillRect/>
          </a:stretch>
        </p:blipFill>
        <p:spPr bwMode="auto">
          <a:xfrm>
            <a:off x="5334000" y="4953000"/>
            <a:ext cx="3600450" cy="914400"/>
          </a:xfrm>
          <a:prstGeom prst="rect">
            <a:avLst/>
          </a:prstGeom>
          <a:noFill/>
          <a:ln w="28575" cmpd="sng">
            <a:solidFill>
              <a:srgbClr val="000000"/>
            </a:solidFill>
            <a:miter lim="800000"/>
            <a:headEnd/>
            <a:tailEnd/>
          </a:ln>
          <a:effectLst/>
        </p:spPr>
      </p:pic>
      <p:sp>
        <p:nvSpPr>
          <p:cNvPr id="10" name="Curved Right Arrow 9"/>
          <p:cNvSpPr/>
          <p:nvPr/>
        </p:nvSpPr>
        <p:spPr bwMode="auto">
          <a:xfrm>
            <a:off x="6477000" y="1905000"/>
            <a:ext cx="731520" cy="1216152"/>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1" name="Curved Left Arrow 10"/>
          <p:cNvSpPr/>
          <p:nvPr/>
        </p:nvSpPr>
        <p:spPr bwMode="auto">
          <a:xfrm>
            <a:off x="2514600" y="2971800"/>
            <a:ext cx="731520" cy="758952"/>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2" name="Curved Left Arrow 11"/>
          <p:cNvSpPr/>
          <p:nvPr/>
        </p:nvSpPr>
        <p:spPr bwMode="auto">
          <a:xfrm>
            <a:off x="6781800" y="4953000"/>
            <a:ext cx="762000" cy="835152"/>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28</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Template Search</a:t>
            </a:r>
          </a:p>
          <a:p>
            <a:r>
              <a:rPr lang="en-US" dirty="0" smtClean="0"/>
              <a:t>	</a:t>
            </a:r>
            <a:r>
              <a:rPr lang="en-US" sz="2000" dirty="0" smtClean="0"/>
              <a:t>A user can search for a template by selecting the Search option under the Template Tab</a:t>
            </a:r>
            <a:r>
              <a:rPr lang="en-US" dirty="0" smtClean="0"/>
              <a:t>.</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3" name="Picture 12"/>
          <p:cNvPicPr/>
          <p:nvPr/>
        </p:nvPicPr>
        <p:blipFill>
          <a:blip r:embed="rId2" cstate="print"/>
          <a:srcRect/>
          <a:stretch>
            <a:fillRect/>
          </a:stretch>
        </p:blipFill>
        <p:spPr bwMode="auto">
          <a:xfrm>
            <a:off x="304800" y="2514600"/>
            <a:ext cx="3133725" cy="895350"/>
          </a:xfrm>
          <a:prstGeom prst="rect">
            <a:avLst/>
          </a:prstGeom>
          <a:noFill/>
          <a:ln w="28575" cmpd="sng">
            <a:solidFill>
              <a:srgbClr val="000000"/>
            </a:solidFill>
            <a:miter lim="800000"/>
            <a:headEnd/>
            <a:tailEnd/>
          </a:ln>
          <a:effectLst/>
        </p:spPr>
      </p:pic>
      <p:pic>
        <p:nvPicPr>
          <p:cNvPr id="14" name="Picture 13"/>
          <p:cNvPicPr/>
          <p:nvPr/>
        </p:nvPicPr>
        <p:blipFill>
          <a:blip r:embed="rId3" cstate="print"/>
          <a:srcRect/>
          <a:stretch>
            <a:fillRect/>
          </a:stretch>
        </p:blipFill>
        <p:spPr bwMode="auto">
          <a:xfrm>
            <a:off x="1981200" y="3657600"/>
            <a:ext cx="6381750" cy="2590800"/>
          </a:xfrm>
          <a:prstGeom prst="rect">
            <a:avLst/>
          </a:prstGeom>
          <a:noFill/>
          <a:ln w="28575" cmpd="sng">
            <a:solidFill>
              <a:srgbClr val="000000"/>
            </a:solidFill>
            <a:miter lim="800000"/>
            <a:headEnd/>
            <a:tailEnd/>
          </a:ln>
          <a:effectLst/>
        </p:spPr>
      </p:pic>
      <p:sp>
        <p:nvSpPr>
          <p:cNvPr id="15" name="TextBox 14"/>
          <p:cNvSpPr txBox="1"/>
          <p:nvPr/>
        </p:nvSpPr>
        <p:spPr>
          <a:xfrm>
            <a:off x="3810000" y="2438400"/>
            <a:ext cx="4724400" cy="707886"/>
          </a:xfrm>
          <a:prstGeom prst="rect">
            <a:avLst/>
          </a:prstGeom>
          <a:noFill/>
        </p:spPr>
        <p:txBody>
          <a:bodyPr wrap="square" rtlCol="0">
            <a:spAutoFit/>
          </a:bodyPr>
          <a:lstStyle/>
          <a:p>
            <a:r>
              <a:rPr lang="en-US" sz="2000" b="0" dirty="0" smtClean="0">
                <a:latin typeface="+mn-lt"/>
                <a:ea typeface="+mn-ea"/>
              </a:rPr>
              <a:t>A user can modify or delete existing templates.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29</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Data Search</a:t>
            </a:r>
          </a:p>
          <a:p>
            <a:pPr lvl="1">
              <a:buNone/>
            </a:pPr>
            <a:r>
              <a:rPr lang="en-US" sz="2000" dirty="0" smtClean="0"/>
              <a:t>A user can access the Order tab Search option to find different search criteria, view the history of an order including Clarifications, Jeopardies, Completions, </a:t>
            </a:r>
          </a:p>
          <a:p>
            <a:pPr lvl="1">
              <a:buNone/>
            </a:pPr>
            <a:r>
              <a:rPr lang="en-US" sz="2000" dirty="0" smtClean="0"/>
              <a:t>	etc., and search for an </a:t>
            </a:r>
          </a:p>
          <a:p>
            <a:pPr lvl="1">
              <a:buNone/>
            </a:pPr>
            <a:r>
              <a:rPr lang="en-US" sz="2000" dirty="0" smtClean="0"/>
              <a:t>	modify existing templates.</a:t>
            </a:r>
          </a:p>
          <a:p>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8" name="Picture 7"/>
          <p:cNvPicPr/>
          <p:nvPr/>
        </p:nvPicPr>
        <p:blipFill>
          <a:blip r:embed="rId2" cstate="print"/>
          <a:srcRect/>
          <a:stretch>
            <a:fillRect/>
          </a:stretch>
        </p:blipFill>
        <p:spPr bwMode="auto">
          <a:xfrm>
            <a:off x="4114800" y="2133600"/>
            <a:ext cx="4276725" cy="1066800"/>
          </a:xfrm>
          <a:prstGeom prst="rect">
            <a:avLst/>
          </a:prstGeom>
          <a:noFill/>
          <a:ln w="28575" cmpd="sng">
            <a:solidFill>
              <a:srgbClr val="000000"/>
            </a:solidFill>
            <a:miter lim="800000"/>
            <a:headEnd/>
            <a:tailEnd/>
          </a:ln>
          <a:effectLst/>
        </p:spPr>
      </p:pic>
      <p:pic>
        <p:nvPicPr>
          <p:cNvPr id="9" name="Picture 8"/>
          <p:cNvPicPr/>
          <p:nvPr/>
        </p:nvPicPr>
        <p:blipFill>
          <a:blip r:embed="rId3" cstate="print"/>
          <a:srcRect/>
          <a:stretch>
            <a:fillRect/>
          </a:stretch>
        </p:blipFill>
        <p:spPr bwMode="auto">
          <a:xfrm>
            <a:off x="838200" y="3657600"/>
            <a:ext cx="3352800" cy="2590800"/>
          </a:xfrm>
          <a:prstGeom prst="rect">
            <a:avLst/>
          </a:prstGeom>
          <a:noFill/>
          <a:ln w="28575" cmpd="sng">
            <a:solidFill>
              <a:srgbClr val="000000"/>
            </a:solidFill>
            <a:miter lim="800000"/>
            <a:headEnd/>
            <a:tailEnd/>
          </a:ln>
          <a:effectLst/>
        </p:spPr>
      </p:pic>
      <p:sp>
        <p:nvSpPr>
          <p:cNvPr id="10" name="Rectangle 9"/>
          <p:cNvSpPr/>
          <p:nvPr/>
        </p:nvSpPr>
        <p:spPr>
          <a:xfrm>
            <a:off x="4419600" y="3733800"/>
            <a:ext cx="4572000" cy="1631216"/>
          </a:xfrm>
          <a:prstGeom prst="rect">
            <a:avLst/>
          </a:prstGeom>
        </p:spPr>
        <p:txBody>
          <a:bodyPr>
            <a:spAutoFit/>
          </a:bodyPr>
          <a:lstStyle/>
          <a:p>
            <a:pPr lvl="1" indent="-165100" eaLnBrk="0" hangingPunct="0">
              <a:spcBef>
                <a:spcPct val="20000"/>
              </a:spcBef>
            </a:pPr>
            <a:r>
              <a:rPr lang="en-US" sz="2000" b="0" dirty="0" smtClean="0">
                <a:latin typeface="+mn-lt"/>
                <a:ea typeface="+mn-ea"/>
              </a:rPr>
              <a:t>Note: A partial search can be performed by entering part of the search criteria followed by a %. This is considered a wildcard or partial 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ASR Consolidation</a:t>
            </a:r>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3</a:t>
            </a:fld>
            <a:endParaRPr lang="en-US" dirty="0" smtClean="0">
              <a:latin typeface="Arial" charset="0"/>
            </a:endParaRPr>
          </a:p>
        </p:txBody>
      </p:sp>
      <p:sp>
        <p:nvSpPr>
          <p:cNvPr id="9" name="TextBox 8"/>
          <p:cNvSpPr txBox="1"/>
          <p:nvPr/>
        </p:nvSpPr>
        <p:spPr>
          <a:xfrm>
            <a:off x="381000" y="990600"/>
            <a:ext cx="8458200" cy="1631216"/>
          </a:xfrm>
          <a:prstGeom prst="rect">
            <a:avLst/>
          </a:prstGeom>
          <a:noFill/>
        </p:spPr>
        <p:txBody>
          <a:bodyPr wrap="square" rtlCol="0">
            <a:spAutoFit/>
          </a:bodyPr>
          <a:lstStyle/>
          <a:p>
            <a:r>
              <a:rPr lang="en-US" sz="2000" b="0" dirty="0" smtClean="0"/>
              <a:t>The following diagram shows CenturyLink’s Single ASR Ordering and Billing System and depicts the End State Ordering and Billing System for all CenturyLink Markets.</a:t>
            </a:r>
          </a:p>
          <a:p>
            <a:endParaRPr lang="en-US" sz="2000" b="0" dirty="0" smtClean="0"/>
          </a:p>
          <a:p>
            <a:endParaRPr lang="en-US" sz="2000" b="0" dirty="0"/>
          </a:p>
        </p:txBody>
      </p:sp>
      <p:pic>
        <p:nvPicPr>
          <p:cNvPr id="8" name="Picture 7"/>
          <p:cNvPicPr/>
          <p:nvPr/>
        </p:nvPicPr>
        <p:blipFill>
          <a:blip r:embed="rId2" cstate="print"/>
          <a:srcRect/>
          <a:stretch>
            <a:fillRect/>
          </a:stretch>
        </p:blipFill>
        <p:spPr bwMode="auto">
          <a:xfrm>
            <a:off x="1447800" y="1981200"/>
            <a:ext cx="5943600" cy="426177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30</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Replicate</a:t>
            </a:r>
          </a:p>
          <a:p>
            <a:pPr lvl="1">
              <a:buNone/>
            </a:pPr>
            <a:r>
              <a:rPr lang="en-US" sz="2000" dirty="0" smtClean="0"/>
              <a:t>A user can replicate an existing order to use for new order creation in EASE VFO. The order that you replicate (copy) is for a </a:t>
            </a:r>
            <a:r>
              <a:rPr lang="en-US" sz="2000" i="1" dirty="0" smtClean="0"/>
              <a:t>one time </a:t>
            </a:r>
            <a:r>
              <a:rPr lang="en-US" sz="2000" dirty="0" smtClean="0"/>
              <a:t>use. If you want to make a shell order for use on a go forward basis, you would create a template and not replicate an existing order.  Replication requires the user to change the existing PON.</a:t>
            </a:r>
          </a:p>
          <a:p>
            <a:pPr lvl="1">
              <a:buNone/>
            </a:pPr>
            <a:endParaRPr lang="en-US" sz="2000" dirty="0" smtClean="0"/>
          </a:p>
          <a:p>
            <a:pPr lvl="1">
              <a:buNone/>
            </a:pPr>
            <a:r>
              <a:rPr lang="en-US" sz="2000" dirty="0" smtClean="0"/>
              <a:t>Replicating an order can be done two ways:  </a:t>
            </a:r>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1" name="Picture 10"/>
          <p:cNvPicPr/>
          <p:nvPr/>
        </p:nvPicPr>
        <p:blipFill>
          <a:blip r:embed="rId2" cstate="print"/>
          <a:srcRect/>
          <a:stretch>
            <a:fillRect/>
          </a:stretch>
        </p:blipFill>
        <p:spPr bwMode="auto">
          <a:xfrm>
            <a:off x="7010400" y="3124200"/>
            <a:ext cx="1200150" cy="2133599"/>
          </a:xfrm>
          <a:prstGeom prst="rect">
            <a:avLst/>
          </a:prstGeom>
          <a:noFill/>
          <a:ln w="28575" cmpd="sng">
            <a:solidFill>
              <a:srgbClr val="000000"/>
            </a:solidFill>
            <a:miter lim="800000"/>
            <a:headEnd/>
            <a:tailEnd/>
          </a:ln>
          <a:effectLst/>
        </p:spPr>
      </p:pic>
      <p:pic>
        <p:nvPicPr>
          <p:cNvPr id="12" name="Picture 11"/>
          <p:cNvPicPr/>
          <p:nvPr/>
        </p:nvPicPr>
        <p:blipFill>
          <a:blip r:embed="rId3" cstate="print"/>
          <a:srcRect/>
          <a:stretch>
            <a:fillRect/>
          </a:stretch>
        </p:blipFill>
        <p:spPr bwMode="auto">
          <a:xfrm>
            <a:off x="838200" y="4419600"/>
            <a:ext cx="2667000" cy="1752600"/>
          </a:xfrm>
          <a:prstGeom prst="rect">
            <a:avLst/>
          </a:prstGeom>
          <a:noFill/>
          <a:ln w="28575" cmpd="sng">
            <a:solidFill>
              <a:srgbClr val="000000"/>
            </a:solidFill>
            <a:miter lim="800000"/>
            <a:headEnd/>
            <a:tailEnd/>
          </a:ln>
          <a:effectLst/>
        </p:spPr>
      </p:pic>
      <p:sp>
        <p:nvSpPr>
          <p:cNvPr id="13" name="Right Arrow 12"/>
          <p:cNvSpPr/>
          <p:nvPr/>
        </p:nvSpPr>
        <p:spPr bwMode="auto">
          <a:xfrm>
            <a:off x="6477000" y="3962400"/>
            <a:ext cx="5212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4" name="Left Arrow 13"/>
          <p:cNvSpPr/>
          <p:nvPr/>
        </p:nvSpPr>
        <p:spPr bwMode="auto">
          <a:xfrm>
            <a:off x="3657600" y="4876800"/>
            <a:ext cx="521208" cy="4846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5" name="TextBox 14"/>
          <p:cNvSpPr txBox="1"/>
          <p:nvPr/>
        </p:nvSpPr>
        <p:spPr>
          <a:xfrm>
            <a:off x="4343400" y="4724400"/>
            <a:ext cx="2438400" cy="1015663"/>
          </a:xfrm>
          <a:prstGeom prst="rect">
            <a:avLst/>
          </a:prstGeom>
          <a:noFill/>
        </p:spPr>
        <p:txBody>
          <a:bodyPr wrap="square" rtlCol="0">
            <a:spAutoFit/>
          </a:bodyPr>
          <a:lstStyle/>
          <a:p>
            <a:r>
              <a:rPr lang="en-US" sz="2000" b="0" dirty="0" smtClean="0">
                <a:latin typeface="+mn-lt"/>
                <a:ea typeface="+mn-ea"/>
              </a:rPr>
              <a:t>From the Order Tab when in an existing order</a:t>
            </a:r>
          </a:p>
        </p:txBody>
      </p:sp>
      <p:sp>
        <p:nvSpPr>
          <p:cNvPr id="16" name="TextBox 15"/>
          <p:cNvSpPr txBox="1"/>
          <p:nvPr/>
        </p:nvSpPr>
        <p:spPr>
          <a:xfrm>
            <a:off x="762000" y="3962400"/>
            <a:ext cx="5831083" cy="400110"/>
          </a:xfrm>
          <a:prstGeom prst="rect">
            <a:avLst/>
          </a:prstGeom>
          <a:noFill/>
        </p:spPr>
        <p:txBody>
          <a:bodyPr wrap="none" rtlCol="0">
            <a:spAutoFit/>
          </a:bodyPr>
          <a:lstStyle/>
          <a:p>
            <a:r>
              <a:rPr lang="en-US" sz="2000" b="0" dirty="0" smtClean="0"/>
              <a:t>From the Order Tab when the order list is in view: </a:t>
            </a:r>
            <a:endParaRPr lang="en-US" sz="2000"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31</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Entry</a:t>
            </a:r>
          </a:p>
          <a:p>
            <a:pPr lvl="1">
              <a:buNone/>
            </a:pPr>
            <a:r>
              <a:rPr lang="en-US" sz="2000" dirty="0" smtClean="0"/>
              <a:t>EASE VFO contains all the industry standard forms and fields that are required to enter an Access Service Request (ASR).  There is help text available for each field once you are in an order.  The help text may assist you with correcting errors or choosing valid field values. The help text for each field displays at the bottom of the screen after you click in the field.</a:t>
            </a:r>
          </a:p>
          <a:p>
            <a:pPr lvl="1">
              <a:buNone/>
            </a:pPr>
            <a:endParaRPr lang="en-US" sz="2000" dirty="0" smtClean="0"/>
          </a:p>
          <a:p>
            <a:pPr lvl="1">
              <a:buNone/>
            </a:pPr>
            <a:endParaRPr lang="en-US" sz="2000" dirty="0" smtClean="0"/>
          </a:p>
          <a:p>
            <a:pPr lvl="1">
              <a:buNone/>
            </a:pPr>
            <a:endParaRPr lang="en-US" sz="2000" dirty="0" smtClean="0"/>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7" name="Picture 16"/>
          <p:cNvPicPr/>
          <p:nvPr/>
        </p:nvPicPr>
        <p:blipFill>
          <a:blip r:embed="rId2" cstate="print"/>
          <a:srcRect/>
          <a:stretch>
            <a:fillRect/>
          </a:stretch>
        </p:blipFill>
        <p:spPr bwMode="auto">
          <a:xfrm>
            <a:off x="1143000" y="3581400"/>
            <a:ext cx="7239000" cy="2514600"/>
          </a:xfrm>
          <a:prstGeom prst="rect">
            <a:avLst/>
          </a:prstGeom>
          <a:noFill/>
          <a:ln w="28575" cmpd="sng">
            <a:solidFill>
              <a:srgbClr val="000000"/>
            </a:solid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32</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Entry</a:t>
            </a:r>
          </a:p>
          <a:p>
            <a:pPr lvl="1">
              <a:buNone/>
            </a:pPr>
            <a:r>
              <a:rPr lang="en-US" sz="2000" dirty="0" smtClean="0"/>
              <a:t>To create an order, select new from the Order tab:</a:t>
            </a:r>
          </a:p>
          <a:p>
            <a:pPr lvl="1">
              <a:buNone/>
            </a:pPr>
            <a:endParaRPr lang="en-US" sz="2000" dirty="0" smtClean="0"/>
          </a:p>
          <a:p>
            <a:pPr lvl="1">
              <a:buNone/>
            </a:pPr>
            <a:endParaRPr lang="en-US" sz="2000" dirty="0" smtClean="0"/>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6" name="Picture 5"/>
          <p:cNvPicPr/>
          <p:nvPr/>
        </p:nvPicPr>
        <p:blipFill>
          <a:blip r:embed="rId2" cstate="print"/>
          <a:srcRect/>
          <a:stretch>
            <a:fillRect/>
          </a:stretch>
        </p:blipFill>
        <p:spPr bwMode="auto">
          <a:xfrm>
            <a:off x="6781800" y="990600"/>
            <a:ext cx="1295400" cy="1905000"/>
          </a:xfrm>
          <a:prstGeom prst="rect">
            <a:avLst/>
          </a:prstGeom>
          <a:noFill/>
          <a:ln w="28575" cmpd="sng">
            <a:solidFill>
              <a:srgbClr val="000000"/>
            </a:solidFill>
            <a:miter lim="800000"/>
            <a:headEnd/>
            <a:tailEnd/>
          </a:ln>
          <a:effectLst/>
        </p:spPr>
      </p:pic>
      <p:pic>
        <p:nvPicPr>
          <p:cNvPr id="8" name="Picture 7"/>
          <p:cNvPicPr/>
          <p:nvPr/>
        </p:nvPicPr>
        <p:blipFill>
          <a:blip r:embed="rId3" cstate="print"/>
          <a:srcRect/>
          <a:stretch>
            <a:fillRect/>
          </a:stretch>
        </p:blipFill>
        <p:spPr bwMode="auto">
          <a:xfrm>
            <a:off x="609600" y="2514600"/>
            <a:ext cx="5029200" cy="3276600"/>
          </a:xfrm>
          <a:prstGeom prst="rect">
            <a:avLst/>
          </a:prstGeom>
          <a:noFill/>
          <a:ln w="28575" cmpd="sng">
            <a:solidFill>
              <a:srgbClr val="000000"/>
            </a:solidFill>
            <a:miter lim="800000"/>
            <a:headEnd/>
            <a:tailEnd/>
          </a:ln>
          <a:effectLst/>
        </p:spPr>
      </p:pic>
      <p:sp>
        <p:nvSpPr>
          <p:cNvPr id="9" name="TextBox 8"/>
          <p:cNvSpPr txBox="1"/>
          <p:nvPr/>
        </p:nvSpPr>
        <p:spPr>
          <a:xfrm>
            <a:off x="5943600" y="3124200"/>
            <a:ext cx="2667000" cy="2862322"/>
          </a:xfrm>
          <a:prstGeom prst="rect">
            <a:avLst/>
          </a:prstGeom>
          <a:noFill/>
        </p:spPr>
        <p:txBody>
          <a:bodyPr wrap="square" rtlCol="0">
            <a:spAutoFit/>
          </a:bodyPr>
          <a:lstStyle/>
          <a:p>
            <a:r>
              <a:rPr lang="en-US" sz="2000" b="0" dirty="0" smtClean="0"/>
              <a:t>The Order Initiation window displays and the user will enter basic ordering criteria.  Once the Initiate button is clicked, the user will be navigated to the order.</a:t>
            </a:r>
            <a:endParaRPr lang="en-US" sz="2000" b="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33</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Entry</a:t>
            </a:r>
          </a:p>
          <a:p>
            <a:pPr lvl="1">
              <a:buNone/>
            </a:pPr>
            <a:r>
              <a:rPr lang="en-US" sz="2000" dirty="0" smtClean="0"/>
              <a:t>General information populated on the Order Initiation screen will populate onto the order.  The default populates with the ASR Form.  Change forms by clicking on the forms on the menu bar.</a:t>
            </a:r>
          </a:p>
          <a:p>
            <a:pPr lvl="1">
              <a:buNone/>
            </a:pPr>
            <a:endParaRPr lang="en-US" sz="2000" dirty="0" smtClean="0"/>
          </a:p>
          <a:p>
            <a:pPr lvl="1">
              <a:buNone/>
            </a:pPr>
            <a:endParaRPr lang="en-US" sz="2000" dirty="0" smtClean="0"/>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0" name="Picture 9" descr="C:\Windows\Temp\SNAGHTMLa42703.PNG"/>
          <p:cNvPicPr/>
          <p:nvPr/>
        </p:nvPicPr>
        <p:blipFill>
          <a:blip r:embed="rId2" cstate="print"/>
          <a:srcRect/>
          <a:stretch>
            <a:fillRect/>
          </a:stretch>
        </p:blipFill>
        <p:spPr bwMode="auto">
          <a:xfrm>
            <a:off x="762001" y="2790824"/>
            <a:ext cx="7772400" cy="2390776"/>
          </a:xfrm>
          <a:prstGeom prst="rect">
            <a:avLst/>
          </a:prstGeom>
          <a:noFill/>
          <a:ln w="28575" cmpd="sng">
            <a:solidFill>
              <a:srgbClr val="000000"/>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34</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Page ICONs</a:t>
            </a:r>
          </a:p>
          <a:p>
            <a:pPr lvl="1">
              <a:buNone/>
            </a:pPr>
            <a:r>
              <a:rPr lang="en-US" sz="2000" dirty="0" smtClean="0"/>
              <a:t>The user will see several ICONs in the upper right corner of the page.   </a:t>
            </a:r>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2051" name="Picture 3"/>
          <p:cNvPicPr>
            <a:picLocks noChangeAspect="1" noChangeArrowheads="1"/>
          </p:cNvPicPr>
          <p:nvPr/>
        </p:nvPicPr>
        <p:blipFill>
          <a:blip r:embed="rId2"/>
          <a:srcRect/>
          <a:stretch>
            <a:fillRect/>
          </a:stretch>
        </p:blipFill>
        <p:spPr bwMode="auto">
          <a:xfrm>
            <a:off x="4191000" y="1066800"/>
            <a:ext cx="3581400" cy="381176"/>
          </a:xfrm>
          <a:prstGeom prst="rect">
            <a:avLst/>
          </a:prstGeom>
          <a:noFill/>
          <a:ln w="9525">
            <a:noFill/>
            <a:miter lim="800000"/>
            <a:headEnd/>
            <a:tailEnd/>
          </a:ln>
        </p:spPr>
      </p:pic>
      <p:graphicFrame>
        <p:nvGraphicFramePr>
          <p:cNvPr id="15" name="Table 14"/>
          <p:cNvGraphicFramePr>
            <a:graphicFrameLocks noGrp="1"/>
          </p:cNvGraphicFramePr>
          <p:nvPr/>
        </p:nvGraphicFramePr>
        <p:xfrm>
          <a:off x="1752600" y="1981200"/>
          <a:ext cx="6096000" cy="4155440"/>
        </p:xfrm>
        <a:graphic>
          <a:graphicData uri="http://schemas.openxmlformats.org/drawingml/2006/table">
            <a:tbl>
              <a:tblPr firstRow="1" bandRow="1">
                <a:tableStyleId>{5C22544A-7EE6-4342-B048-85BDC9FD1C3A}</a:tableStyleId>
              </a:tblPr>
              <a:tblGrid>
                <a:gridCol w="3048000"/>
                <a:gridCol w="3048000"/>
              </a:tblGrid>
              <a:tr h="497840">
                <a:tc>
                  <a:txBody>
                    <a:bodyPr/>
                    <a:lstStyle/>
                    <a:p>
                      <a:endParaRPr lang="en-US" dirty="0"/>
                    </a:p>
                  </a:txBody>
                  <a:tcPr/>
                </a:tc>
                <a:tc>
                  <a:txBody>
                    <a:bodyPr/>
                    <a:lstStyle/>
                    <a:p>
                      <a:endParaRPr lang="en-US" dirty="0"/>
                    </a:p>
                  </a:txBody>
                  <a:tcPr/>
                </a:tc>
              </a:tr>
              <a:tr h="363913">
                <a:tc>
                  <a:txBody>
                    <a:bodyPr/>
                    <a:lstStyle/>
                    <a:p>
                      <a:endParaRPr lang="en-US" dirty="0"/>
                    </a:p>
                  </a:txBody>
                  <a:tcPr/>
                </a:tc>
                <a:tc>
                  <a:txBody>
                    <a:bodyPr/>
                    <a:lstStyle/>
                    <a:p>
                      <a:r>
                        <a:rPr lang="en-US" dirty="0" smtClean="0"/>
                        <a:t>Save</a:t>
                      </a:r>
                      <a:endParaRPr lang="en-US" dirty="0"/>
                    </a:p>
                  </a:txBody>
                  <a:tcPr/>
                </a:tc>
              </a:tr>
              <a:tr h="363913">
                <a:tc>
                  <a:txBody>
                    <a:bodyPr/>
                    <a:lstStyle/>
                    <a:p>
                      <a:endParaRPr lang="en-US" dirty="0"/>
                    </a:p>
                  </a:txBody>
                  <a:tcPr/>
                </a:tc>
                <a:tc>
                  <a:txBody>
                    <a:bodyPr/>
                    <a:lstStyle/>
                    <a:p>
                      <a:r>
                        <a:rPr lang="en-US" dirty="0" smtClean="0"/>
                        <a:t>Validate</a:t>
                      </a:r>
                      <a:endParaRPr lang="en-US" dirty="0"/>
                    </a:p>
                  </a:txBody>
                  <a:tcPr/>
                </a:tc>
              </a:tr>
              <a:tr h="363913">
                <a:tc>
                  <a:txBody>
                    <a:bodyPr/>
                    <a:lstStyle/>
                    <a:p>
                      <a:endParaRPr lang="en-US" dirty="0"/>
                    </a:p>
                  </a:txBody>
                  <a:tcPr/>
                </a:tc>
                <a:tc>
                  <a:txBody>
                    <a:bodyPr/>
                    <a:lstStyle/>
                    <a:p>
                      <a:r>
                        <a:rPr lang="en-US" dirty="0" smtClean="0"/>
                        <a:t>Submit</a:t>
                      </a:r>
                      <a:endParaRPr lang="en-US" dirty="0"/>
                    </a:p>
                  </a:txBody>
                  <a:tcPr/>
                </a:tc>
              </a:tr>
              <a:tr h="363913">
                <a:tc>
                  <a:txBody>
                    <a:bodyPr/>
                    <a:lstStyle/>
                    <a:p>
                      <a:endParaRPr lang="en-US" dirty="0"/>
                    </a:p>
                  </a:txBody>
                  <a:tcPr/>
                </a:tc>
                <a:tc>
                  <a:txBody>
                    <a:bodyPr/>
                    <a:lstStyle/>
                    <a:p>
                      <a:r>
                        <a:rPr lang="en-US" dirty="0" smtClean="0"/>
                        <a:t>Supplement  Cancel</a:t>
                      </a:r>
                      <a:endParaRPr lang="en-US" dirty="0"/>
                    </a:p>
                  </a:txBody>
                  <a:tcPr/>
                </a:tc>
              </a:tr>
              <a:tr h="363913">
                <a:tc>
                  <a:txBody>
                    <a:bodyPr/>
                    <a:lstStyle/>
                    <a:p>
                      <a:endParaRPr lang="en-US" dirty="0"/>
                    </a:p>
                  </a:txBody>
                  <a:tcPr/>
                </a:tc>
                <a:tc>
                  <a:txBody>
                    <a:bodyPr/>
                    <a:lstStyle/>
                    <a:p>
                      <a:r>
                        <a:rPr lang="en-US" dirty="0" smtClean="0"/>
                        <a:t>Supplement DDD Change</a:t>
                      </a:r>
                      <a:endParaRPr lang="en-US" dirty="0"/>
                    </a:p>
                  </a:txBody>
                  <a:tcPr/>
                </a:tc>
              </a:tr>
              <a:tr h="363913">
                <a:tc>
                  <a:txBody>
                    <a:bodyPr/>
                    <a:lstStyle/>
                    <a:p>
                      <a:endParaRPr lang="en-US" dirty="0"/>
                    </a:p>
                  </a:txBody>
                  <a:tcPr/>
                </a:tc>
                <a:tc>
                  <a:txBody>
                    <a:bodyPr/>
                    <a:lstStyle/>
                    <a:p>
                      <a:r>
                        <a:rPr lang="en-US" dirty="0" smtClean="0"/>
                        <a:t>Supplement Others</a:t>
                      </a:r>
                      <a:endParaRPr lang="en-US" dirty="0"/>
                    </a:p>
                  </a:txBody>
                  <a:tcPr/>
                </a:tc>
              </a:tr>
              <a:tr h="363913">
                <a:tc>
                  <a:txBody>
                    <a:bodyPr/>
                    <a:lstStyle/>
                    <a:p>
                      <a:endParaRPr lang="en-US" dirty="0"/>
                    </a:p>
                  </a:txBody>
                  <a:tcPr/>
                </a:tc>
                <a:tc>
                  <a:txBody>
                    <a:bodyPr/>
                    <a:lstStyle/>
                    <a:p>
                      <a:r>
                        <a:rPr lang="en-US" dirty="0" smtClean="0"/>
                        <a:t>History</a:t>
                      </a:r>
                      <a:endParaRPr lang="en-US" dirty="0"/>
                    </a:p>
                  </a:txBody>
                  <a:tcPr/>
                </a:tc>
              </a:tr>
              <a:tr h="363913">
                <a:tc>
                  <a:txBody>
                    <a:bodyPr/>
                    <a:lstStyle/>
                    <a:p>
                      <a:endParaRPr lang="en-US" dirty="0"/>
                    </a:p>
                  </a:txBody>
                  <a:tcPr/>
                </a:tc>
                <a:tc>
                  <a:txBody>
                    <a:bodyPr/>
                    <a:lstStyle/>
                    <a:p>
                      <a:r>
                        <a:rPr lang="en-US" dirty="0" smtClean="0"/>
                        <a:t>Print</a:t>
                      </a:r>
                      <a:endParaRPr lang="en-US" dirty="0"/>
                    </a:p>
                  </a:txBody>
                  <a:tcPr/>
                </a:tc>
              </a:tr>
              <a:tr h="363913">
                <a:tc>
                  <a:txBody>
                    <a:bodyPr/>
                    <a:lstStyle/>
                    <a:p>
                      <a:endParaRPr lang="en-US" dirty="0"/>
                    </a:p>
                  </a:txBody>
                  <a:tcPr/>
                </a:tc>
                <a:tc>
                  <a:txBody>
                    <a:bodyPr/>
                    <a:lstStyle/>
                    <a:p>
                      <a:r>
                        <a:rPr lang="en-US" dirty="0" smtClean="0"/>
                        <a:t>Refresh</a:t>
                      </a:r>
                      <a:endParaRPr lang="en-US" dirty="0"/>
                    </a:p>
                  </a:txBody>
                  <a:tcPr/>
                </a:tc>
              </a:tr>
              <a:tr h="363913">
                <a:tc>
                  <a:txBody>
                    <a:bodyPr/>
                    <a:lstStyle/>
                    <a:p>
                      <a:endParaRPr lang="en-US" dirty="0"/>
                    </a:p>
                  </a:txBody>
                  <a:tcPr/>
                </a:tc>
                <a:tc>
                  <a:txBody>
                    <a:bodyPr/>
                    <a:lstStyle/>
                    <a:p>
                      <a:r>
                        <a:rPr lang="en-US" dirty="0" smtClean="0"/>
                        <a:t>Close</a:t>
                      </a:r>
                      <a:endParaRPr lang="en-US" dirty="0"/>
                    </a:p>
                  </a:txBody>
                  <a:tcPr/>
                </a:tc>
              </a:tr>
            </a:tbl>
          </a:graphicData>
        </a:graphic>
      </p:graphicFrame>
      <p:pic>
        <p:nvPicPr>
          <p:cNvPr id="16" name="Picture 4"/>
          <p:cNvPicPr>
            <a:picLocks noChangeAspect="1" noChangeArrowheads="1"/>
          </p:cNvPicPr>
          <p:nvPr/>
        </p:nvPicPr>
        <p:blipFill>
          <a:blip r:embed="rId3"/>
          <a:srcRect/>
          <a:stretch>
            <a:fillRect/>
          </a:stretch>
        </p:blipFill>
        <p:spPr bwMode="auto">
          <a:xfrm>
            <a:off x="1828800" y="2438400"/>
            <a:ext cx="484187" cy="446942"/>
          </a:xfrm>
          <a:prstGeom prst="rect">
            <a:avLst/>
          </a:prstGeom>
          <a:noFill/>
          <a:ln w="9525">
            <a:noFill/>
            <a:miter lim="800000"/>
            <a:headEnd/>
            <a:tailEnd/>
          </a:ln>
        </p:spPr>
      </p:pic>
      <p:pic>
        <p:nvPicPr>
          <p:cNvPr id="17" name="Picture 5"/>
          <p:cNvPicPr>
            <a:picLocks noChangeAspect="1" noChangeArrowheads="1"/>
          </p:cNvPicPr>
          <p:nvPr/>
        </p:nvPicPr>
        <p:blipFill>
          <a:blip r:embed="rId4"/>
          <a:srcRect/>
          <a:stretch>
            <a:fillRect/>
          </a:stretch>
        </p:blipFill>
        <p:spPr bwMode="auto">
          <a:xfrm>
            <a:off x="2286000" y="2819400"/>
            <a:ext cx="488853" cy="457200"/>
          </a:xfrm>
          <a:prstGeom prst="rect">
            <a:avLst/>
          </a:prstGeom>
          <a:noFill/>
          <a:ln w="9525">
            <a:noFill/>
            <a:miter lim="800000"/>
            <a:headEnd/>
            <a:tailEnd/>
          </a:ln>
        </p:spPr>
      </p:pic>
      <p:pic>
        <p:nvPicPr>
          <p:cNvPr id="2054" name="Picture 6"/>
          <p:cNvPicPr>
            <a:picLocks noChangeAspect="1" noChangeArrowheads="1"/>
          </p:cNvPicPr>
          <p:nvPr/>
        </p:nvPicPr>
        <p:blipFill>
          <a:blip r:embed="rId5"/>
          <a:srcRect/>
          <a:stretch>
            <a:fillRect/>
          </a:stretch>
        </p:blipFill>
        <p:spPr bwMode="auto">
          <a:xfrm>
            <a:off x="2743200" y="3200400"/>
            <a:ext cx="304800" cy="421257"/>
          </a:xfrm>
          <a:prstGeom prst="rect">
            <a:avLst/>
          </a:prstGeom>
          <a:noFill/>
          <a:ln w="9525">
            <a:noFill/>
            <a:miter lim="800000"/>
            <a:headEnd/>
            <a:tailEnd/>
          </a:ln>
        </p:spPr>
      </p:pic>
      <p:pic>
        <p:nvPicPr>
          <p:cNvPr id="2055" name="Picture 7"/>
          <p:cNvPicPr>
            <a:picLocks noChangeAspect="1" noChangeArrowheads="1"/>
          </p:cNvPicPr>
          <p:nvPr/>
        </p:nvPicPr>
        <p:blipFill>
          <a:blip r:embed="rId6"/>
          <a:srcRect/>
          <a:stretch>
            <a:fillRect/>
          </a:stretch>
        </p:blipFill>
        <p:spPr bwMode="auto">
          <a:xfrm>
            <a:off x="3048000" y="3547086"/>
            <a:ext cx="381000" cy="407378"/>
          </a:xfrm>
          <a:prstGeom prst="rect">
            <a:avLst/>
          </a:prstGeom>
          <a:noFill/>
          <a:ln w="9525">
            <a:noFill/>
            <a:miter lim="800000"/>
            <a:headEnd/>
            <a:tailEnd/>
          </a:ln>
        </p:spPr>
      </p:pic>
      <p:pic>
        <p:nvPicPr>
          <p:cNvPr id="2056" name="Picture 8"/>
          <p:cNvPicPr>
            <a:picLocks noChangeAspect="1" noChangeArrowheads="1"/>
          </p:cNvPicPr>
          <p:nvPr/>
        </p:nvPicPr>
        <p:blipFill>
          <a:blip r:embed="rId7"/>
          <a:srcRect/>
          <a:stretch>
            <a:fillRect/>
          </a:stretch>
        </p:blipFill>
        <p:spPr bwMode="auto">
          <a:xfrm>
            <a:off x="3429000" y="3962400"/>
            <a:ext cx="371475" cy="342900"/>
          </a:xfrm>
          <a:prstGeom prst="rect">
            <a:avLst/>
          </a:prstGeom>
          <a:noFill/>
          <a:ln w="9525">
            <a:noFill/>
            <a:miter lim="800000"/>
            <a:headEnd/>
            <a:tailEnd/>
          </a:ln>
        </p:spPr>
      </p:pic>
      <p:pic>
        <p:nvPicPr>
          <p:cNvPr id="2057" name="Picture 9"/>
          <p:cNvPicPr>
            <a:picLocks noChangeAspect="1" noChangeArrowheads="1"/>
          </p:cNvPicPr>
          <p:nvPr/>
        </p:nvPicPr>
        <p:blipFill>
          <a:blip r:embed="rId8"/>
          <a:srcRect/>
          <a:stretch>
            <a:fillRect/>
          </a:stretch>
        </p:blipFill>
        <p:spPr bwMode="auto">
          <a:xfrm>
            <a:off x="3886200" y="4292600"/>
            <a:ext cx="457200" cy="381000"/>
          </a:xfrm>
          <a:prstGeom prst="rect">
            <a:avLst/>
          </a:prstGeom>
          <a:noFill/>
          <a:ln w="9525">
            <a:noFill/>
            <a:miter lim="800000"/>
            <a:headEnd/>
            <a:tailEnd/>
          </a:ln>
        </p:spPr>
      </p:pic>
      <p:pic>
        <p:nvPicPr>
          <p:cNvPr id="2058" name="Picture 10"/>
          <p:cNvPicPr>
            <a:picLocks noChangeAspect="1" noChangeArrowheads="1"/>
          </p:cNvPicPr>
          <p:nvPr/>
        </p:nvPicPr>
        <p:blipFill>
          <a:blip r:embed="rId9"/>
          <a:srcRect/>
          <a:stretch>
            <a:fillRect/>
          </a:stretch>
        </p:blipFill>
        <p:spPr bwMode="auto">
          <a:xfrm>
            <a:off x="1981200" y="4724400"/>
            <a:ext cx="381000" cy="328920"/>
          </a:xfrm>
          <a:prstGeom prst="rect">
            <a:avLst/>
          </a:prstGeom>
          <a:noFill/>
          <a:ln w="9525">
            <a:noFill/>
            <a:miter lim="800000"/>
            <a:headEnd/>
            <a:tailEnd/>
          </a:ln>
        </p:spPr>
      </p:pic>
      <p:pic>
        <p:nvPicPr>
          <p:cNvPr id="2060" name="Picture 12"/>
          <p:cNvPicPr>
            <a:picLocks noChangeAspect="1" noChangeArrowheads="1"/>
          </p:cNvPicPr>
          <p:nvPr/>
        </p:nvPicPr>
        <p:blipFill>
          <a:blip r:embed="rId10"/>
          <a:srcRect/>
          <a:stretch>
            <a:fillRect/>
          </a:stretch>
        </p:blipFill>
        <p:spPr bwMode="auto">
          <a:xfrm>
            <a:off x="2438400" y="5029200"/>
            <a:ext cx="304800" cy="385314"/>
          </a:xfrm>
          <a:prstGeom prst="rect">
            <a:avLst/>
          </a:prstGeom>
          <a:noFill/>
          <a:ln w="9525">
            <a:noFill/>
            <a:miter lim="800000"/>
            <a:headEnd/>
            <a:tailEnd/>
          </a:ln>
        </p:spPr>
      </p:pic>
      <p:pic>
        <p:nvPicPr>
          <p:cNvPr id="2061" name="Picture 13"/>
          <p:cNvPicPr>
            <a:picLocks noChangeAspect="1" noChangeArrowheads="1"/>
          </p:cNvPicPr>
          <p:nvPr/>
        </p:nvPicPr>
        <p:blipFill>
          <a:blip r:embed="rId11"/>
          <a:srcRect/>
          <a:stretch>
            <a:fillRect/>
          </a:stretch>
        </p:blipFill>
        <p:spPr bwMode="auto">
          <a:xfrm>
            <a:off x="2971800" y="5410200"/>
            <a:ext cx="323089" cy="381000"/>
          </a:xfrm>
          <a:prstGeom prst="rect">
            <a:avLst/>
          </a:prstGeom>
          <a:noFill/>
          <a:ln w="9525">
            <a:noFill/>
            <a:miter lim="800000"/>
            <a:headEnd/>
            <a:tailEnd/>
          </a:ln>
        </p:spPr>
      </p:pic>
      <p:pic>
        <p:nvPicPr>
          <p:cNvPr id="2062" name="Picture 14"/>
          <p:cNvPicPr>
            <a:picLocks noChangeAspect="1" noChangeArrowheads="1"/>
          </p:cNvPicPr>
          <p:nvPr/>
        </p:nvPicPr>
        <p:blipFill>
          <a:blip r:embed="rId12"/>
          <a:srcRect/>
          <a:stretch>
            <a:fillRect/>
          </a:stretch>
        </p:blipFill>
        <p:spPr bwMode="auto">
          <a:xfrm>
            <a:off x="3429000" y="5791200"/>
            <a:ext cx="381000" cy="381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35</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Validation</a:t>
            </a:r>
          </a:p>
          <a:p>
            <a:pPr lvl="1">
              <a:buNone/>
            </a:pPr>
            <a:r>
              <a:rPr lang="en-US" sz="2000" dirty="0" smtClean="0"/>
              <a:t>Once the required forms and fields have been completed, the order must be validated prior to being submitted.  There are three ways to perform order validation. </a:t>
            </a:r>
          </a:p>
          <a:p>
            <a:pPr lvl="1">
              <a:buNone/>
            </a:pPr>
            <a:endParaRPr lang="en-US" sz="2000" dirty="0" smtClean="0"/>
          </a:p>
          <a:p>
            <a:pPr lvl="1">
              <a:buNone/>
            </a:pPr>
            <a:r>
              <a:rPr lang="en-US" sz="2000" dirty="0" smtClean="0"/>
              <a:t>Click the Validation ICON          in the top right corner of the order</a:t>
            </a:r>
          </a:p>
          <a:p>
            <a:pPr lvl="1">
              <a:buNone/>
            </a:pPr>
            <a:endParaRPr lang="en-US" sz="2000" dirty="0" smtClean="0"/>
          </a:p>
          <a:p>
            <a:pPr lvl="1">
              <a:buNone/>
            </a:pPr>
            <a:r>
              <a:rPr lang="en-US" sz="2000" dirty="0" smtClean="0"/>
              <a:t>Select Validate from the Action sub-menu of the </a:t>
            </a:r>
          </a:p>
          <a:p>
            <a:pPr lvl="1">
              <a:buNone/>
            </a:pPr>
            <a:r>
              <a:rPr lang="en-US" sz="2000" dirty="0" smtClean="0"/>
              <a:t>Order Tab menu while you are in an order.</a:t>
            </a:r>
          </a:p>
          <a:p>
            <a:pPr lvl="1">
              <a:buNone/>
            </a:pPr>
            <a:endParaRPr lang="en-US" sz="2000" dirty="0" smtClean="0"/>
          </a:p>
          <a:p>
            <a:pPr lvl="1">
              <a:buNone/>
            </a:pPr>
            <a:endParaRPr lang="en-US" sz="2000" dirty="0" smtClean="0"/>
          </a:p>
          <a:p>
            <a:pPr lvl="1">
              <a:buNone/>
            </a:pPr>
            <a:r>
              <a:rPr lang="en-US" sz="2000" dirty="0" smtClean="0"/>
              <a:t>Select Validate and Submit from the Order </a:t>
            </a:r>
          </a:p>
          <a:p>
            <a:pPr lvl="1">
              <a:buNone/>
            </a:pPr>
            <a:r>
              <a:rPr lang="en-US" sz="2000" dirty="0" smtClean="0"/>
              <a:t>Tab menu while you are in an order.</a:t>
            </a:r>
          </a:p>
          <a:p>
            <a:pPr lvl="1">
              <a:buNone/>
            </a:pPr>
            <a:endParaRPr lang="en-US" sz="2000" dirty="0" smtClean="0"/>
          </a:p>
          <a:p>
            <a:pPr lvl="1">
              <a:buNone/>
            </a:pPr>
            <a:endParaRPr lang="en-US" sz="2000" dirty="0" smtClean="0"/>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6" name="Picture 5" descr="Validation Icon"/>
          <p:cNvPicPr/>
          <p:nvPr/>
        </p:nvPicPr>
        <p:blipFill>
          <a:blip r:embed="rId2" cstate="print"/>
          <a:srcRect/>
          <a:stretch>
            <a:fillRect/>
          </a:stretch>
        </p:blipFill>
        <p:spPr bwMode="auto">
          <a:xfrm>
            <a:off x="3810000" y="2819400"/>
            <a:ext cx="447675" cy="390525"/>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6324600" y="3505200"/>
            <a:ext cx="1971675" cy="1076325"/>
          </a:xfrm>
          <a:prstGeom prst="rect">
            <a:avLst/>
          </a:prstGeom>
          <a:noFill/>
          <a:ln w="28575" cmpd="sng">
            <a:solidFill>
              <a:srgbClr val="000000"/>
            </a:solidFill>
            <a:miter lim="800000"/>
            <a:headEnd/>
            <a:tailEnd/>
          </a:ln>
          <a:effectLst/>
        </p:spPr>
      </p:pic>
      <p:pic>
        <p:nvPicPr>
          <p:cNvPr id="9" name="Picture 8"/>
          <p:cNvPicPr/>
          <p:nvPr/>
        </p:nvPicPr>
        <p:blipFill>
          <a:blip r:embed="rId4" cstate="print"/>
          <a:srcRect/>
          <a:stretch>
            <a:fillRect/>
          </a:stretch>
        </p:blipFill>
        <p:spPr bwMode="auto">
          <a:xfrm>
            <a:off x="5867400" y="4800600"/>
            <a:ext cx="1076325" cy="1114425"/>
          </a:xfrm>
          <a:prstGeom prst="rect">
            <a:avLst/>
          </a:prstGeom>
          <a:noFill/>
          <a:ln w="28575" cmpd="sng">
            <a:solidFill>
              <a:srgbClr val="00000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36</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Submission</a:t>
            </a:r>
          </a:p>
          <a:p>
            <a:pPr lvl="1">
              <a:buNone/>
            </a:pPr>
            <a:r>
              <a:rPr lang="en-US" sz="2000" dirty="0" smtClean="0"/>
              <a:t>Once order validation is performed and the order is error free, the Status field will change to ‘validated’ and the order is ready to be submitted.  There are two ways to submit an order.</a:t>
            </a:r>
          </a:p>
          <a:p>
            <a:pPr lvl="1">
              <a:buNone/>
            </a:pPr>
            <a:endParaRPr lang="en-US" sz="2000" dirty="0" smtClean="0"/>
          </a:p>
          <a:p>
            <a:pPr lvl="1">
              <a:buNone/>
            </a:pPr>
            <a:r>
              <a:rPr lang="en-US" sz="2000" dirty="0" smtClean="0"/>
              <a:t>Click the Submit ICON         in the top right hand corner of the order.</a:t>
            </a:r>
          </a:p>
          <a:p>
            <a:pPr lvl="1">
              <a:buNone/>
            </a:pPr>
            <a:endParaRPr lang="en-US" sz="2000" dirty="0" smtClean="0"/>
          </a:p>
          <a:p>
            <a:pPr lvl="1">
              <a:buNone/>
            </a:pPr>
            <a:r>
              <a:rPr lang="en-US" sz="2000" dirty="0" smtClean="0"/>
              <a:t>Select Validate and Submit from the Order Tab </a:t>
            </a:r>
          </a:p>
          <a:p>
            <a:pPr lvl="1">
              <a:buNone/>
            </a:pPr>
            <a:r>
              <a:rPr lang="en-US" sz="2000" dirty="0" smtClean="0"/>
              <a:t>drop-down menu.</a:t>
            </a:r>
          </a:p>
          <a:p>
            <a:pPr lvl="1">
              <a:buNone/>
            </a:pPr>
            <a:endParaRPr lang="en-US" sz="2000" dirty="0" smtClean="0"/>
          </a:p>
          <a:p>
            <a:pPr lvl="1">
              <a:buNone/>
            </a:pPr>
            <a:r>
              <a:rPr lang="en-US" sz="2000" dirty="0" smtClean="0"/>
              <a:t>The status field in the order will change to Sent, </a:t>
            </a:r>
          </a:p>
          <a:p>
            <a:pPr lvl="1">
              <a:buNone/>
            </a:pPr>
            <a:r>
              <a:rPr lang="en-US" sz="2000" dirty="0" smtClean="0"/>
              <a:t>then will change to Submitted, then Accepted.</a:t>
            </a:r>
          </a:p>
          <a:p>
            <a:pPr lvl="1">
              <a:buNone/>
            </a:pPr>
            <a:r>
              <a:rPr lang="en-US" sz="2000" dirty="0" smtClean="0"/>
              <a:t>This means the order was submitted to CenturyLink and you are done with your order entry unless you want to supplement the order.</a:t>
            </a:r>
          </a:p>
          <a:p>
            <a:pPr lvl="1">
              <a:buNone/>
            </a:pPr>
            <a:r>
              <a:rPr lang="en-US" sz="2000" dirty="0" smtClean="0"/>
              <a:t>  </a:t>
            </a:r>
          </a:p>
          <a:p>
            <a:pPr lvl="1">
              <a:buNone/>
            </a:pPr>
            <a:r>
              <a:rPr lang="en-US" sz="2000" dirty="0" smtClean="0"/>
              <a:t> </a:t>
            </a:r>
          </a:p>
          <a:p>
            <a:pPr lvl="1">
              <a:buNone/>
            </a:pPr>
            <a:endParaRPr lang="en-US" sz="2000" dirty="0" smtClean="0"/>
          </a:p>
          <a:p>
            <a:pPr lvl="1">
              <a:buNone/>
            </a:pPr>
            <a:endParaRPr lang="en-US" sz="2000" dirty="0" smtClean="0"/>
          </a:p>
          <a:p>
            <a:pPr lvl="1">
              <a:buNone/>
            </a:pPr>
            <a:r>
              <a:rPr lang="en-US" dirty="0" smtClean="0"/>
              <a:t>	</a:t>
            </a:r>
          </a:p>
          <a:p>
            <a:endParaRPr lang="en-US" dirty="0" smtClean="0"/>
          </a:p>
          <a:p>
            <a:r>
              <a:rPr lang="en-US" dirty="0" smtClean="0"/>
              <a:t>	</a:t>
            </a:r>
          </a:p>
          <a:p>
            <a:r>
              <a:rPr lang="en-US" dirty="0" smtClean="0"/>
              <a:t>	</a:t>
            </a:r>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0" name="Picture 9" descr="Submit Icon"/>
          <p:cNvPicPr/>
          <p:nvPr/>
        </p:nvPicPr>
        <p:blipFill>
          <a:blip r:embed="rId2" cstate="print"/>
          <a:srcRect/>
          <a:stretch>
            <a:fillRect/>
          </a:stretch>
        </p:blipFill>
        <p:spPr bwMode="auto">
          <a:xfrm>
            <a:off x="3429000" y="2743200"/>
            <a:ext cx="457200" cy="457200"/>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6477000" y="3276600"/>
            <a:ext cx="1752600" cy="1295400"/>
          </a:xfrm>
          <a:prstGeom prst="rect">
            <a:avLst/>
          </a:prstGeom>
          <a:noFill/>
          <a:ln w="28575" cmpd="sng">
            <a:solidFill>
              <a:srgbClr val="000000"/>
            </a:solidFill>
            <a:miter lim="800000"/>
            <a:headEnd/>
            <a:tailEnd/>
          </a:ln>
          <a:effectLst/>
        </p:spPr>
      </p:pic>
      <p:pic>
        <p:nvPicPr>
          <p:cNvPr id="12" name="Picture 11"/>
          <p:cNvPicPr/>
          <p:nvPr/>
        </p:nvPicPr>
        <p:blipFill>
          <a:blip r:embed="rId4" cstate="print"/>
          <a:srcRect/>
          <a:stretch>
            <a:fillRect/>
          </a:stretch>
        </p:blipFill>
        <p:spPr bwMode="auto">
          <a:xfrm>
            <a:off x="6553200" y="4724400"/>
            <a:ext cx="733425" cy="5619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37</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Supplements</a:t>
            </a:r>
          </a:p>
          <a:p>
            <a:pPr lvl="1">
              <a:buNone/>
            </a:pPr>
            <a:r>
              <a:rPr lang="en-US" sz="1800" dirty="0" smtClean="0"/>
              <a:t>You can make changes or cancel and order all the way up to the point at which the order changes to Completed status. There are two ways to Supplement an order: </a:t>
            </a:r>
          </a:p>
          <a:p>
            <a:pPr lvl="1">
              <a:buNone/>
            </a:pPr>
            <a:endParaRPr lang="en-US" sz="1800" dirty="0" smtClean="0"/>
          </a:p>
          <a:p>
            <a:r>
              <a:rPr lang="en-US" sz="1800" dirty="0" smtClean="0"/>
              <a:t>	Click the 1, 2 or 3/4 ICON                in the top right of the order to initiate the supplement. </a:t>
            </a:r>
          </a:p>
          <a:p>
            <a:pPr lvl="3">
              <a:buNone/>
            </a:pPr>
            <a:r>
              <a:rPr lang="en-US" dirty="0" smtClean="0"/>
              <a:t>1 = Supplement Cancel</a:t>
            </a:r>
          </a:p>
          <a:p>
            <a:pPr lvl="3">
              <a:buNone/>
            </a:pPr>
            <a:r>
              <a:rPr lang="en-US" dirty="0" smtClean="0"/>
              <a:t>2 = Supplement DDD Change (Due Date Change)</a:t>
            </a:r>
          </a:p>
          <a:p>
            <a:pPr lvl="3">
              <a:buNone/>
            </a:pPr>
            <a:r>
              <a:rPr lang="en-US" dirty="0" smtClean="0"/>
              <a:t>3 / 4 = Supplement Others</a:t>
            </a:r>
          </a:p>
          <a:p>
            <a:r>
              <a:rPr lang="en-US" sz="1800" dirty="0" smtClean="0"/>
              <a:t> </a:t>
            </a:r>
          </a:p>
          <a:p>
            <a:pPr lvl="0"/>
            <a:r>
              <a:rPr lang="en-US" sz="1800" dirty="0" smtClean="0"/>
              <a:t>Select Cancel, DDD Change, or Others from the </a:t>
            </a:r>
          </a:p>
          <a:p>
            <a:pPr lvl="0"/>
            <a:r>
              <a:rPr lang="en-US" sz="1800" dirty="0" smtClean="0"/>
              <a:t>Order Tab Supplement sub-menu.</a:t>
            </a:r>
          </a:p>
          <a:p>
            <a:pPr lvl="0"/>
            <a:endParaRPr lang="en-US" sz="1800" dirty="0" smtClean="0"/>
          </a:p>
          <a:p>
            <a:pPr lvl="0"/>
            <a:r>
              <a:rPr lang="en-US" sz="1800" dirty="0" smtClean="0"/>
              <a:t>Each time a Supplement is submitted and accepted, the version field increases by “1” </a:t>
            </a:r>
          </a:p>
          <a:p>
            <a:pPr lvl="1">
              <a:buNone/>
            </a:pPr>
            <a:r>
              <a:rPr lang="en-US" sz="2000" dirty="0" smtClean="0"/>
              <a:t> </a:t>
            </a:r>
            <a:r>
              <a:rPr lang="en-US" dirty="0" smtClean="0"/>
              <a:t>	</a:t>
            </a:r>
            <a:endParaRPr lang="en-US" sz="2000"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8" name="Picture 7"/>
          <p:cNvPicPr/>
          <p:nvPr/>
        </p:nvPicPr>
        <p:blipFill>
          <a:blip r:embed="rId2" cstate="print"/>
          <a:srcRect/>
          <a:stretch>
            <a:fillRect/>
          </a:stretch>
        </p:blipFill>
        <p:spPr bwMode="auto">
          <a:xfrm>
            <a:off x="3657600" y="2743200"/>
            <a:ext cx="685800" cy="180975"/>
          </a:xfrm>
          <a:prstGeom prst="rect">
            <a:avLst/>
          </a:prstGeom>
          <a:noFill/>
          <a:ln w="28575" cmpd="sng">
            <a:solidFill>
              <a:srgbClr val="000000"/>
            </a:solidFill>
            <a:miter lim="800000"/>
            <a:headEnd/>
            <a:tailEnd/>
          </a:ln>
          <a:effectLst/>
        </p:spPr>
      </p:pic>
      <p:pic>
        <p:nvPicPr>
          <p:cNvPr id="9" name="Picture 8"/>
          <p:cNvPicPr/>
          <p:nvPr/>
        </p:nvPicPr>
        <p:blipFill>
          <a:blip r:embed="rId3" cstate="print"/>
          <a:srcRect/>
          <a:stretch>
            <a:fillRect/>
          </a:stretch>
        </p:blipFill>
        <p:spPr bwMode="auto">
          <a:xfrm>
            <a:off x="5638800" y="4191000"/>
            <a:ext cx="1857375" cy="1057275"/>
          </a:xfrm>
          <a:prstGeom prst="rect">
            <a:avLst/>
          </a:prstGeom>
          <a:noFill/>
          <a:ln w="28575" cmpd="sng">
            <a:solidFill>
              <a:srgbClr val="000000"/>
            </a:solidFill>
            <a:miter lim="800000"/>
            <a:headEnd/>
            <a:tailEnd/>
          </a:ln>
          <a:effectLst/>
        </p:spPr>
      </p:pic>
      <p:pic>
        <p:nvPicPr>
          <p:cNvPr id="13" name="Picture 12"/>
          <p:cNvPicPr/>
          <p:nvPr/>
        </p:nvPicPr>
        <p:blipFill>
          <a:blip r:embed="rId4" cstate="print"/>
          <a:srcRect/>
          <a:stretch>
            <a:fillRect/>
          </a:stretch>
        </p:blipFill>
        <p:spPr bwMode="auto">
          <a:xfrm>
            <a:off x="2895600" y="5943600"/>
            <a:ext cx="657225" cy="247650"/>
          </a:xfrm>
          <a:prstGeom prst="rect">
            <a:avLst/>
          </a:prstGeom>
          <a:noFill/>
          <a:ln w="28575" cmpd="sng">
            <a:solidFill>
              <a:srgbClr val="000000"/>
            </a:solid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38</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ASR Order History</a:t>
            </a:r>
          </a:p>
          <a:p>
            <a:pPr lvl="1">
              <a:buNone/>
            </a:pPr>
            <a:r>
              <a:rPr lang="en-US" sz="2000" dirty="0" smtClean="0"/>
              <a:t>There are several ways to view the history of an order in EASE VFO.</a:t>
            </a:r>
          </a:p>
          <a:p>
            <a:pPr lvl="1">
              <a:buNone/>
            </a:pPr>
            <a:endParaRPr lang="en-US" sz="2000" dirty="0" smtClean="0"/>
          </a:p>
          <a:p>
            <a:pPr lvl="1">
              <a:buNone/>
            </a:pPr>
            <a:r>
              <a:rPr lang="en-US" sz="2000" dirty="0" smtClean="0"/>
              <a:t>Click the History ICON         when an order is selected from the Order List.</a:t>
            </a:r>
          </a:p>
          <a:p>
            <a:pPr lvl="1">
              <a:buNone/>
            </a:pPr>
            <a:endParaRPr lang="en-US" sz="2000" dirty="0" smtClean="0"/>
          </a:p>
          <a:p>
            <a:pPr lvl="1">
              <a:buNone/>
            </a:pPr>
            <a:r>
              <a:rPr lang="en-US" sz="2000" dirty="0" smtClean="0"/>
              <a:t>Clicking the History ICON         while viewing an order.</a:t>
            </a:r>
          </a:p>
          <a:p>
            <a:pPr lvl="1">
              <a:buNone/>
            </a:pPr>
            <a:endParaRPr lang="en-US" sz="2000" dirty="0" smtClean="0"/>
          </a:p>
          <a:p>
            <a:pPr lvl="1">
              <a:buNone/>
            </a:pPr>
            <a:r>
              <a:rPr lang="en-US" sz="2000" dirty="0" smtClean="0"/>
              <a:t>Selecting View History from History sub-menu </a:t>
            </a:r>
          </a:p>
          <a:p>
            <a:pPr lvl="1">
              <a:buNone/>
            </a:pPr>
            <a:r>
              <a:rPr lang="en-US" sz="2000" dirty="0" smtClean="0"/>
              <a:t>of the Order tab while viewing an order</a:t>
            </a:r>
          </a:p>
          <a:p>
            <a:endParaRPr lang="en-US" sz="1800" dirty="0" smtClean="0"/>
          </a:p>
          <a:p>
            <a:pPr lvl="1">
              <a:buNone/>
            </a:pPr>
            <a:r>
              <a:rPr lang="en-US" sz="2000" dirty="0" smtClean="0"/>
              <a:t> </a:t>
            </a:r>
            <a:r>
              <a:rPr lang="en-US" dirty="0" smtClean="0"/>
              <a:t>	</a:t>
            </a:r>
            <a:endParaRPr lang="en-US" sz="2000"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0" name="Picture 9"/>
          <p:cNvPicPr/>
          <p:nvPr/>
        </p:nvPicPr>
        <p:blipFill>
          <a:blip r:embed="rId2" cstate="print"/>
          <a:srcRect/>
          <a:stretch>
            <a:fillRect/>
          </a:stretch>
        </p:blipFill>
        <p:spPr bwMode="auto">
          <a:xfrm>
            <a:off x="3429000" y="2438400"/>
            <a:ext cx="533400" cy="457200"/>
          </a:xfrm>
          <a:prstGeom prst="rect">
            <a:avLst/>
          </a:prstGeom>
          <a:noFill/>
          <a:ln w="9525">
            <a:noFill/>
            <a:miter lim="800000"/>
            <a:headEnd/>
            <a:tailEnd/>
          </a:ln>
        </p:spPr>
      </p:pic>
      <p:pic>
        <p:nvPicPr>
          <p:cNvPr id="11" name="Picture 10"/>
          <p:cNvPicPr/>
          <p:nvPr/>
        </p:nvPicPr>
        <p:blipFill>
          <a:blip r:embed="rId2" cstate="print"/>
          <a:srcRect/>
          <a:stretch>
            <a:fillRect/>
          </a:stretch>
        </p:blipFill>
        <p:spPr bwMode="auto">
          <a:xfrm>
            <a:off x="3733800" y="3505200"/>
            <a:ext cx="533400" cy="4572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477000" y="4114800"/>
            <a:ext cx="1135063" cy="15779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39</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Reference Table Lookup</a:t>
            </a:r>
          </a:p>
          <a:p>
            <a:r>
              <a:rPr lang="en-US" dirty="0" smtClean="0"/>
              <a:t>	Reference Table Utility provides a method to validate key information to enter accurate information for an Access Service Request (ASR) within EASE VFO.</a:t>
            </a:r>
          </a:p>
          <a:p>
            <a:endParaRPr lang="en-US" dirty="0" smtClean="0"/>
          </a:p>
          <a:p>
            <a:r>
              <a:rPr lang="en-US" dirty="0" smtClean="0"/>
              <a:t> </a:t>
            </a:r>
          </a:p>
          <a:p>
            <a:endParaRPr lang="en-US" dirty="0" smtClean="0"/>
          </a:p>
          <a:p>
            <a:endParaRPr lang="en-US" sz="1800" dirty="0" smtClean="0"/>
          </a:p>
          <a:p>
            <a:pPr lvl="1">
              <a:buNone/>
            </a:pPr>
            <a:r>
              <a:rPr lang="en-US" sz="2000" dirty="0" smtClean="0"/>
              <a:t> </a:t>
            </a:r>
            <a:r>
              <a:rPr lang="en-US" dirty="0" smtClean="0"/>
              <a:t>	</a:t>
            </a:r>
            <a:endParaRPr lang="en-US" sz="2000"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1752600" y="2971800"/>
            <a:ext cx="5700713" cy="1219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ASR Consolidation</a:t>
            </a:r>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4</a:t>
            </a:fld>
            <a:endParaRPr lang="en-US" dirty="0" smtClean="0">
              <a:latin typeface="Arial" charset="0"/>
            </a:endParaRPr>
          </a:p>
        </p:txBody>
      </p:sp>
      <p:pic>
        <p:nvPicPr>
          <p:cNvPr id="1028" name="Picture 4"/>
          <p:cNvPicPr>
            <a:picLocks noGrp="1" noChangeAspect="1" noChangeArrowheads="1"/>
          </p:cNvPicPr>
          <p:nvPr>
            <p:ph idx="1"/>
          </p:nvPr>
        </p:nvPicPr>
        <p:blipFill>
          <a:blip r:embed="rId2"/>
          <a:srcRect/>
          <a:stretch>
            <a:fillRect/>
          </a:stretch>
        </p:blipFill>
        <p:spPr bwMode="auto">
          <a:xfrm>
            <a:off x="1295400" y="1752600"/>
            <a:ext cx="6248400" cy="4070927"/>
          </a:xfrm>
          <a:prstGeom prst="rect">
            <a:avLst/>
          </a:prstGeom>
          <a:noFill/>
          <a:ln w="9525">
            <a:noFill/>
            <a:miter lim="800000"/>
            <a:headEnd/>
            <a:tailEnd/>
          </a:ln>
        </p:spPr>
      </p:pic>
      <p:sp>
        <p:nvSpPr>
          <p:cNvPr id="9" name="TextBox 8"/>
          <p:cNvSpPr txBox="1"/>
          <p:nvPr/>
        </p:nvSpPr>
        <p:spPr>
          <a:xfrm>
            <a:off x="381000" y="990600"/>
            <a:ext cx="8458200" cy="707886"/>
          </a:xfrm>
          <a:prstGeom prst="rect">
            <a:avLst/>
          </a:prstGeom>
          <a:noFill/>
        </p:spPr>
        <p:txBody>
          <a:bodyPr wrap="square" rtlCol="0">
            <a:spAutoFit/>
          </a:bodyPr>
          <a:lstStyle/>
          <a:p>
            <a:r>
              <a:rPr lang="en-US" sz="2000" b="0" dirty="0" smtClean="0"/>
              <a:t>Wholesale Operation Support Systems debuted the Access Service Ordering and Billing Systems Consolidation (2016) website 10/30/15.</a:t>
            </a:r>
            <a:endParaRPr lang="en-US" sz="2000" b="0" dirty="0"/>
          </a:p>
        </p:txBody>
      </p:sp>
      <p:sp>
        <p:nvSpPr>
          <p:cNvPr id="11" name="TextBox 10"/>
          <p:cNvSpPr txBox="1"/>
          <p:nvPr/>
        </p:nvSpPr>
        <p:spPr>
          <a:xfrm>
            <a:off x="609600" y="5867400"/>
            <a:ext cx="8229600" cy="707886"/>
          </a:xfrm>
          <a:prstGeom prst="rect">
            <a:avLst/>
          </a:prstGeom>
          <a:noFill/>
        </p:spPr>
        <p:txBody>
          <a:bodyPr wrap="square" rtlCol="0">
            <a:spAutoFit/>
          </a:bodyPr>
          <a:lstStyle/>
          <a:p>
            <a:r>
              <a:rPr lang="en-US" sz="2000" b="0" u="sng" dirty="0" smtClean="0">
                <a:hlinkClick r:id="rId3"/>
              </a:rPr>
              <a:t>http://www.centurylink.com/wholesale/systems/ossconsolid.html</a:t>
            </a:r>
            <a:endParaRPr lang="en-US" sz="2000" b="0" dirty="0" smtClean="0"/>
          </a:p>
          <a:p>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40</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Reference Table Lookup</a:t>
            </a:r>
          </a:p>
          <a:p>
            <a:r>
              <a:rPr lang="en-US" dirty="0" smtClean="0"/>
              <a:t>	CLLI Codes can be searched by CLLI Code, CLLI Category Code, or LATA Code</a:t>
            </a:r>
          </a:p>
          <a:p>
            <a:endParaRPr lang="en-US" dirty="0" smtClean="0"/>
          </a:p>
          <a:p>
            <a:r>
              <a:rPr lang="en-US" dirty="0" smtClean="0"/>
              <a:t> </a:t>
            </a:r>
          </a:p>
          <a:p>
            <a:endParaRPr lang="en-US" dirty="0" smtClean="0"/>
          </a:p>
          <a:p>
            <a:endParaRPr lang="en-US" sz="1800" dirty="0" smtClean="0"/>
          </a:p>
          <a:p>
            <a:pPr lvl="1">
              <a:buNone/>
            </a:pPr>
            <a:r>
              <a:rPr lang="en-US" sz="2000" dirty="0" smtClean="0"/>
              <a:t> </a:t>
            </a:r>
            <a:r>
              <a:rPr lang="en-US" dirty="0" smtClean="0"/>
              <a:t>	</a:t>
            </a:r>
            <a:endParaRPr lang="en-US" sz="2000"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4098" name="Picture 2"/>
          <p:cNvPicPr>
            <a:picLocks noChangeAspect="1" noChangeArrowheads="1"/>
          </p:cNvPicPr>
          <p:nvPr/>
        </p:nvPicPr>
        <p:blipFill>
          <a:blip r:embed="rId2"/>
          <a:srcRect/>
          <a:stretch>
            <a:fillRect/>
          </a:stretch>
        </p:blipFill>
        <p:spPr bwMode="auto">
          <a:xfrm>
            <a:off x="1752600" y="3657600"/>
            <a:ext cx="5684837" cy="10128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Virtual Front Office</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41</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Reference Table Lookup</a:t>
            </a:r>
          </a:p>
          <a:p>
            <a:r>
              <a:rPr lang="en-US" dirty="0" smtClean="0"/>
              <a:t>	NC/NCI Codes can be searched by NC CD, NCI CD, SECNCI CD, ASR Type Code, Company.  A wildcard search is allowed, using the search character of “%”</a:t>
            </a:r>
          </a:p>
          <a:p>
            <a:endParaRPr lang="en-US" dirty="0" smtClean="0"/>
          </a:p>
          <a:p>
            <a:endParaRPr lang="en-US" dirty="0" smtClean="0"/>
          </a:p>
          <a:p>
            <a:r>
              <a:rPr lang="en-US" dirty="0" smtClean="0"/>
              <a:t> </a:t>
            </a:r>
          </a:p>
          <a:p>
            <a:endParaRPr lang="en-US" dirty="0" smtClean="0"/>
          </a:p>
          <a:p>
            <a:endParaRPr lang="en-US" sz="1800" dirty="0" smtClean="0"/>
          </a:p>
          <a:p>
            <a:pPr lvl="1">
              <a:buNone/>
            </a:pPr>
            <a:r>
              <a:rPr lang="en-US" sz="2000" dirty="0" smtClean="0"/>
              <a:t> </a:t>
            </a:r>
            <a:r>
              <a:rPr lang="en-US" dirty="0" smtClean="0"/>
              <a:t>	</a:t>
            </a:r>
            <a:endParaRPr lang="en-US" sz="2000" dirty="0" smtClean="0"/>
          </a:p>
          <a:p>
            <a:endParaRPr lang="en-US" b="1"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5122" name="Picture 2"/>
          <p:cNvPicPr>
            <a:picLocks noChangeAspect="1" noChangeArrowheads="1"/>
          </p:cNvPicPr>
          <p:nvPr/>
        </p:nvPicPr>
        <p:blipFill>
          <a:blip r:embed="rId2"/>
          <a:srcRect/>
          <a:stretch>
            <a:fillRect/>
          </a:stretch>
        </p:blipFill>
        <p:spPr bwMode="auto">
          <a:xfrm>
            <a:off x="1752600" y="3352800"/>
            <a:ext cx="5692775" cy="1219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algn="ctr" eaLnBrk="1" hangingPunct="1"/>
            <a:r>
              <a:rPr lang="en-US" sz="4000" dirty="0" smtClean="0"/>
              <a:t>UOM XML Interface</a:t>
            </a:r>
          </a:p>
        </p:txBody>
      </p:sp>
      <p:sp>
        <p:nvSpPr>
          <p:cNvPr id="12291" name="Rectangle 9"/>
          <p:cNvSpPr>
            <a:spLocks noGrp="1" noChangeArrowheads="1"/>
          </p:cNvSpPr>
          <p:nvPr>
            <p:ph type="subTitle" idx="1"/>
          </p:nvPr>
        </p:nvSpPr>
        <p:spPr>
          <a:xfrm>
            <a:off x="447675" y="641350"/>
            <a:ext cx="1914525" cy="609600"/>
          </a:xfrm>
        </p:spPr>
        <p:txBody>
          <a:bodyPr/>
          <a:lstStyle/>
          <a:p>
            <a:pPr marL="0" indent="0" eaLnBrk="1" hangingPunct="1"/>
            <a:r>
              <a:rPr lang="en-US" dirty="0" smtClean="0"/>
              <a:t>EASE ASR Consolidation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UOM XML Interface</a:t>
            </a:r>
          </a:p>
        </p:txBody>
      </p:sp>
      <p:sp>
        <p:nvSpPr>
          <p:cNvPr id="13315" name="Content Placeholder 2"/>
          <p:cNvSpPr>
            <a:spLocks noGrp="1"/>
          </p:cNvSpPr>
          <p:nvPr>
            <p:ph idx="1"/>
          </p:nvPr>
        </p:nvSpPr>
        <p:spPr>
          <a:xfrm>
            <a:off x="457200" y="1447800"/>
            <a:ext cx="8153400" cy="4368800"/>
          </a:xfrm>
        </p:spPr>
        <p:txBody>
          <a:bodyPr/>
          <a:lstStyle/>
          <a:p>
            <a:r>
              <a:rPr lang="en-US" dirty="0" smtClean="0"/>
              <a:t>System Requirements</a:t>
            </a:r>
          </a:p>
          <a:p>
            <a:pPr>
              <a:buFont typeface="Arial" pitchFamily="34" charset="0"/>
              <a:buChar char="•"/>
            </a:pPr>
            <a:r>
              <a:rPr lang="en-US" sz="1600" dirty="0" smtClean="0"/>
              <a:t>Web Services over HTTP/HTTPS</a:t>
            </a:r>
          </a:p>
          <a:p>
            <a:pPr>
              <a:buFont typeface="Arial" pitchFamily="34" charset="0"/>
              <a:buChar char="•"/>
            </a:pPr>
            <a:r>
              <a:rPr lang="en-US" sz="1600" dirty="0" smtClean="0"/>
              <a:t>SOAP version 1.2</a:t>
            </a:r>
          </a:p>
          <a:p>
            <a:pPr>
              <a:buFont typeface="Arial" pitchFamily="34" charset="0"/>
              <a:buChar char="•"/>
            </a:pPr>
            <a:r>
              <a:rPr lang="en-US" sz="1600" dirty="0" smtClean="0"/>
              <a:t>WSDL 1.1</a:t>
            </a:r>
          </a:p>
          <a:p>
            <a:pPr>
              <a:buFont typeface="Arial" pitchFamily="34" charset="0"/>
              <a:buChar char="•"/>
            </a:pPr>
            <a:endParaRPr lang="en-US" sz="1600" dirty="0" smtClean="0"/>
          </a:p>
          <a:p>
            <a:r>
              <a:rPr lang="en-US" dirty="0" smtClean="0"/>
              <a:t>Referenced Documents</a:t>
            </a:r>
          </a:p>
          <a:p>
            <a:pPr>
              <a:buFont typeface="Arial" pitchFamily="34" charset="0"/>
              <a:buChar char="•"/>
            </a:pPr>
            <a:r>
              <a:rPr lang="en-US" sz="1600" dirty="0" smtClean="0"/>
              <a:t>ATIS Document for UOM ASR</a:t>
            </a:r>
          </a:p>
          <a:p>
            <a:pPr>
              <a:buFont typeface="Arial" pitchFamily="34" charset="0"/>
              <a:buChar char="•"/>
            </a:pPr>
            <a:r>
              <a:rPr lang="en-US" sz="1600" dirty="0" smtClean="0"/>
              <a:t>UOM ASR XML Schema</a:t>
            </a:r>
          </a:p>
          <a:p>
            <a:pPr>
              <a:buFont typeface="Arial" pitchFamily="34" charset="0"/>
              <a:buChar char="•"/>
            </a:pPr>
            <a:endParaRPr lang="en-US" sz="1600" dirty="0" smtClean="0"/>
          </a:p>
          <a:p>
            <a:r>
              <a:rPr lang="en-US" sz="1600" dirty="0" smtClean="0"/>
              <a:t>Note:  CenturyLink customers must purchase / procure the above referenced documents from ATIS.</a:t>
            </a:r>
          </a:p>
          <a:p>
            <a:endParaRPr lang="en-US" dirty="0" smtClean="0"/>
          </a:p>
          <a:p>
            <a:pPr>
              <a:buFont typeface="Arial" pitchFamily="34" charset="0"/>
              <a:buChar char="•"/>
            </a:pPr>
            <a:endParaRPr lang="en-US" sz="1600" dirty="0" smtClean="0"/>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43</a:t>
            </a:fld>
            <a:endParaRPr lang="en-US" dirty="0" smtClean="0">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UOM XML Interface</a:t>
            </a:r>
          </a:p>
        </p:txBody>
      </p:sp>
      <p:sp>
        <p:nvSpPr>
          <p:cNvPr id="13315" name="Content Placeholder 2"/>
          <p:cNvSpPr>
            <a:spLocks noGrp="1"/>
          </p:cNvSpPr>
          <p:nvPr>
            <p:ph idx="1"/>
          </p:nvPr>
        </p:nvSpPr>
        <p:spPr>
          <a:xfrm>
            <a:off x="457200" y="990600"/>
            <a:ext cx="8153400" cy="4826000"/>
          </a:xfrm>
        </p:spPr>
        <p:txBody>
          <a:bodyPr/>
          <a:lstStyle/>
          <a:p>
            <a:r>
              <a:rPr lang="en-US" b="1" dirty="0" smtClean="0"/>
              <a:t>Supported ASR Order Services (Asynchronous)</a:t>
            </a:r>
          </a:p>
          <a:p>
            <a:r>
              <a:rPr lang="en-US" sz="2000" dirty="0" smtClean="0"/>
              <a:t>UOM ASR XML is used as payload for the ASR Order request and responses.  The following order request and responses are supported. </a:t>
            </a:r>
          </a:p>
          <a:p>
            <a:pPr lvl="4">
              <a:buFont typeface="Arial" pitchFamily="34" charset="0"/>
              <a:buChar char="•"/>
            </a:pPr>
            <a:r>
              <a:rPr lang="en-US" sz="1600" dirty="0" smtClean="0"/>
              <a:t>ASR Order Request (includes supplement orders) </a:t>
            </a:r>
          </a:p>
          <a:p>
            <a:pPr lvl="4">
              <a:buFont typeface="Arial" pitchFamily="34" charset="0"/>
              <a:buChar char="•"/>
            </a:pPr>
            <a:r>
              <a:rPr lang="en-US" sz="1600" dirty="0" smtClean="0"/>
              <a:t>ASR Acceptance</a:t>
            </a:r>
            <a:r>
              <a:rPr lang="en-US" sz="1600" strike="sngStrike" dirty="0" smtClean="0"/>
              <a:t> </a:t>
            </a:r>
            <a:r>
              <a:rPr lang="en-US" sz="1600" dirty="0" smtClean="0"/>
              <a:t> Response </a:t>
            </a:r>
          </a:p>
          <a:p>
            <a:pPr lvl="4">
              <a:buFont typeface="Arial" pitchFamily="34" charset="0"/>
              <a:buChar char="•"/>
            </a:pPr>
            <a:r>
              <a:rPr lang="en-US" sz="1600" dirty="0" smtClean="0"/>
              <a:t>ASR Rejection Response</a:t>
            </a:r>
          </a:p>
          <a:p>
            <a:pPr lvl="4">
              <a:buFont typeface="Arial" pitchFamily="34" charset="0"/>
              <a:buChar char="•"/>
            </a:pPr>
            <a:r>
              <a:rPr lang="en-US" sz="1600" dirty="0" smtClean="0"/>
              <a:t>ASR TP Errored Response</a:t>
            </a:r>
          </a:p>
          <a:p>
            <a:pPr lvl="4">
              <a:buFont typeface="Arial" pitchFamily="34" charset="0"/>
              <a:buChar char="•"/>
            </a:pPr>
            <a:r>
              <a:rPr lang="en-US" sz="1600" dirty="0" smtClean="0"/>
              <a:t>ASR Firm Order Confirmation Notification</a:t>
            </a:r>
          </a:p>
          <a:p>
            <a:pPr lvl="4">
              <a:buFont typeface="Arial" pitchFamily="34" charset="0"/>
              <a:buChar char="•"/>
            </a:pPr>
            <a:r>
              <a:rPr lang="en-US" sz="1600" dirty="0" smtClean="0"/>
              <a:t>Error Clarification Notification (CNR Error)</a:t>
            </a:r>
          </a:p>
          <a:p>
            <a:pPr lvl="4">
              <a:buFont typeface="Arial" pitchFamily="34" charset="0"/>
              <a:buChar char="•"/>
            </a:pPr>
            <a:r>
              <a:rPr lang="en-US" sz="1600" dirty="0" smtClean="0"/>
              <a:t>Previous CNR Clear Notification</a:t>
            </a:r>
          </a:p>
          <a:p>
            <a:pPr lvl="4">
              <a:buFont typeface="Arial" pitchFamily="34" charset="0"/>
              <a:buChar char="•"/>
            </a:pPr>
            <a:r>
              <a:rPr lang="en-US" sz="1600" dirty="0" smtClean="0"/>
              <a:t>Jeopardy Notification</a:t>
            </a:r>
          </a:p>
          <a:p>
            <a:pPr lvl="4">
              <a:buFont typeface="Arial" pitchFamily="34" charset="0"/>
              <a:buChar char="•"/>
            </a:pPr>
            <a:r>
              <a:rPr lang="en-US" sz="1600" dirty="0" smtClean="0"/>
              <a:t>Jeopardy with Errors Notification</a:t>
            </a:r>
          </a:p>
          <a:p>
            <a:pPr lvl="4">
              <a:buFont typeface="Arial" pitchFamily="34" charset="0"/>
              <a:buChar char="•"/>
            </a:pPr>
            <a:r>
              <a:rPr lang="en-US" sz="1600" dirty="0" smtClean="0"/>
              <a:t>ASR Provider- initiated Cancellation Notification</a:t>
            </a:r>
          </a:p>
          <a:p>
            <a:pPr lvl="4">
              <a:buFont typeface="Arial" pitchFamily="34" charset="0"/>
              <a:buChar char="•"/>
            </a:pPr>
            <a:r>
              <a:rPr lang="en-US" sz="1600" dirty="0" smtClean="0"/>
              <a:t>ASR Remarks Notification</a:t>
            </a:r>
          </a:p>
          <a:p>
            <a:pPr lvl="4">
              <a:buFont typeface="Arial" pitchFamily="34" charset="0"/>
              <a:buChar char="•"/>
            </a:pPr>
            <a:r>
              <a:rPr lang="en-US" sz="1600" dirty="0" smtClean="0"/>
              <a:t>Design Layout Report Notification</a:t>
            </a:r>
          </a:p>
          <a:p>
            <a:pPr lvl="4">
              <a:buFont typeface="Arial" pitchFamily="34" charset="0"/>
              <a:buChar char="•"/>
            </a:pPr>
            <a:r>
              <a:rPr lang="en-US" sz="1600" dirty="0" smtClean="0"/>
              <a:t>ASR Order Completion notification</a:t>
            </a:r>
          </a:p>
          <a:p>
            <a:endParaRPr lang="en-US" sz="2000" dirty="0" smtClean="0"/>
          </a:p>
          <a:p>
            <a:endParaRPr lang="en-US" dirty="0" smtClean="0"/>
          </a:p>
          <a:p>
            <a:endParaRPr lang="en-US" dirty="0" smtClean="0"/>
          </a:p>
          <a:p>
            <a:pPr>
              <a:buFont typeface="Arial" pitchFamily="34" charset="0"/>
              <a:buChar char="•"/>
            </a:pPr>
            <a:endParaRPr lang="en-US" sz="1600" dirty="0" smtClean="0"/>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44</a:t>
            </a:fld>
            <a:endParaRPr lang="en-US" dirty="0" smtClean="0">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UOM XML Interface</a:t>
            </a:r>
          </a:p>
        </p:txBody>
      </p:sp>
      <p:sp>
        <p:nvSpPr>
          <p:cNvPr id="13315" name="Content Placeholder 2"/>
          <p:cNvSpPr>
            <a:spLocks noGrp="1"/>
          </p:cNvSpPr>
          <p:nvPr>
            <p:ph idx="1"/>
          </p:nvPr>
        </p:nvSpPr>
        <p:spPr>
          <a:xfrm>
            <a:off x="457200" y="990600"/>
            <a:ext cx="8153400" cy="4826000"/>
          </a:xfrm>
        </p:spPr>
        <p:txBody>
          <a:bodyPr/>
          <a:lstStyle/>
          <a:p>
            <a:r>
              <a:rPr lang="en-US" b="1" dirty="0" smtClean="0"/>
              <a:t>Supported ASR Pre-Order Services (Synchronous)</a:t>
            </a:r>
          </a:p>
          <a:p>
            <a:endParaRPr lang="en-US" b="1" dirty="0" smtClean="0"/>
          </a:p>
          <a:p>
            <a:r>
              <a:rPr lang="en-US" sz="2000" dirty="0" smtClean="0"/>
              <a:t>UOM ASR XML is used as payload for the ASR Pre-Order request and responses.  The following pre-order requests are supported and note that response is returned synchronously.</a:t>
            </a:r>
          </a:p>
          <a:p>
            <a:endParaRPr lang="en-US" sz="2000" dirty="0" smtClean="0"/>
          </a:p>
          <a:p>
            <a:pPr lvl="4">
              <a:buFont typeface="Arial" pitchFamily="34" charset="0"/>
              <a:buChar char="•"/>
            </a:pPr>
            <a:r>
              <a:rPr lang="en-US" sz="2000" dirty="0" smtClean="0"/>
              <a:t>CFA pre-order Inquiry </a:t>
            </a:r>
          </a:p>
          <a:p>
            <a:pPr lvl="4">
              <a:buFont typeface="Arial" pitchFamily="34" charset="0"/>
              <a:buChar char="•"/>
            </a:pPr>
            <a:r>
              <a:rPr lang="en-US" sz="2000" dirty="0" smtClean="0"/>
              <a:t>Location pre-order Inquiry</a:t>
            </a:r>
          </a:p>
          <a:p>
            <a:pPr lvl="4">
              <a:buFont typeface="Arial" pitchFamily="34" charset="0"/>
              <a:buChar char="•"/>
            </a:pPr>
            <a:r>
              <a:rPr lang="en-US" sz="2000" dirty="0" smtClean="0"/>
              <a:t>BAN Inquiry (Dec. 2015)</a:t>
            </a:r>
          </a:p>
          <a:p>
            <a:endParaRPr lang="en-US" sz="2000" dirty="0" smtClean="0"/>
          </a:p>
          <a:p>
            <a:endParaRPr lang="en-US" sz="2000" dirty="0" smtClean="0"/>
          </a:p>
          <a:p>
            <a:endParaRPr lang="en-US" sz="2000" dirty="0" smtClean="0"/>
          </a:p>
          <a:p>
            <a:endParaRPr lang="en-US" dirty="0" smtClean="0"/>
          </a:p>
          <a:p>
            <a:pPr>
              <a:buFont typeface="Arial" pitchFamily="34" charset="0"/>
              <a:buChar char="•"/>
            </a:pPr>
            <a:endParaRPr lang="en-US" sz="1600" dirty="0" smtClean="0"/>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45</a:t>
            </a:fld>
            <a:endParaRPr lang="en-US" dirty="0" smtClean="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UOM XML Interface</a:t>
            </a:r>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46</a:t>
            </a:fld>
            <a:endParaRPr lang="en-US" dirty="0" smtClean="0">
              <a:latin typeface="Arial" charset="0"/>
            </a:endParaRPr>
          </a:p>
        </p:txBody>
      </p:sp>
      <p:sp>
        <p:nvSpPr>
          <p:cNvPr id="6" name="Content Placeholder 2"/>
          <p:cNvSpPr>
            <a:spLocks noGrp="1"/>
          </p:cNvSpPr>
          <p:nvPr>
            <p:ph idx="1"/>
          </p:nvPr>
        </p:nvSpPr>
        <p:spPr>
          <a:xfrm>
            <a:off x="152400" y="1143000"/>
            <a:ext cx="8153400" cy="5105400"/>
          </a:xfrm>
        </p:spPr>
        <p:txBody>
          <a:bodyPr/>
          <a:lstStyle/>
          <a:p>
            <a:r>
              <a:rPr lang="en-US" dirty="0" smtClean="0"/>
              <a:t>UOM XML Implementation</a:t>
            </a:r>
          </a:p>
          <a:p>
            <a:pPr>
              <a:buFont typeface="Arial" pitchFamily="34" charset="0"/>
              <a:buChar char="•"/>
            </a:pPr>
            <a:endParaRPr lang="en-US" sz="2000" b="1" dirty="0" smtClean="0"/>
          </a:p>
          <a:p>
            <a:pPr marL="457200" lvl="0" indent="-457200">
              <a:buFont typeface="+mj-lt"/>
              <a:buAutoNum type="arabicPeriod"/>
            </a:pPr>
            <a:r>
              <a:rPr lang="en-US" sz="2000" b="1" dirty="0" smtClean="0"/>
              <a:t>Initial Communications:</a:t>
            </a:r>
            <a:r>
              <a:rPr lang="en-US" sz="2000" dirty="0" smtClean="0"/>
              <a:t> During this phase, all activities to initiate a CLEC/IXC/WSP’s implementation are discussed, and the kickoff conference call is held to introduce specific team members.</a:t>
            </a:r>
            <a:br>
              <a:rPr lang="en-US" sz="2000" dirty="0" smtClean="0"/>
            </a:br>
            <a:endParaRPr lang="en-US" sz="2000" dirty="0" smtClean="0"/>
          </a:p>
          <a:p>
            <a:pPr marL="457200" lvl="0" indent="-457200">
              <a:buFont typeface="+mj-lt"/>
              <a:buAutoNum type="arabicPeriod"/>
            </a:pPr>
            <a:r>
              <a:rPr lang="en-US" sz="2000" b="1" dirty="0" smtClean="0"/>
              <a:t>Implementation Project Plan or Industry Upgrade Test Plan Negotiation: </a:t>
            </a:r>
            <a:r>
              <a:rPr lang="en-US" sz="2000" dirty="0" smtClean="0"/>
              <a:t>During this phase, the Implementation Project Plan or Migration Test Plan is proposed, negotiated and approved.</a:t>
            </a:r>
          </a:p>
          <a:p>
            <a:pPr marL="457200" indent="-457200">
              <a:buFont typeface="+mj-lt"/>
              <a:buAutoNum type="arabicPeriod"/>
            </a:pPr>
            <a:endParaRPr lang="en-US" sz="2000" dirty="0" smtClean="0"/>
          </a:p>
          <a:p>
            <a:pPr marL="457200" lvl="0" indent="-457200">
              <a:buFont typeface="+mj-lt"/>
              <a:buAutoNum type="arabicPeriod"/>
            </a:pPr>
            <a:r>
              <a:rPr lang="en-US" sz="2000" b="1" dirty="0" smtClean="0"/>
              <a:t>Requirements Review:</a:t>
            </a:r>
            <a:r>
              <a:rPr lang="en-US" sz="2000" dirty="0" smtClean="0"/>
              <a:t> The Requirements Review phase provides an opportunity for a CLEC/IXC/WSP to review CenturyLink’s Business Rules Differences Lists for pre-order and order and ask any questions they may have regarding those requirements.</a:t>
            </a:r>
          </a:p>
          <a:p>
            <a:r>
              <a:rPr lang="en-US" dirty="0" smtClean="0"/>
              <a:t> </a:t>
            </a:r>
          </a:p>
          <a:p>
            <a:endParaRPr lang="en-US" dirty="0" smtClean="0"/>
          </a:p>
          <a:p>
            <a:pPr>
              <a:buFont typeface="Arial" pitchFamily="34" charset="0"/>
              <a:buChar char="•"/>
            </a:pPr>
            <a:endParaRPr lang="en-US" sz="16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UOM XML Interface</a:t>
            </a:r>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47</a:t>
            </a:fld>
            <a:endParaRPr lang="en-US" dirty="0" smtClean="0">
              <a:latin typeface="Arial" charset="0"/>
            </a:endParaRPr>
          </a:p>
        </p:txBody>
      </p:sp>
      <p:sp>
        <p:nvSpPr>
          <p:cNvPr id="6" name="Content Placeholder 2"/>
          <p:cNvSpPr>
            <a:spLocks noGrp="1"/>
          </p:cNvSpPr>
          <p:nvPr>
            <p:ph idx="1"/>
          </p:nvPr>
        </p:nvSpPr>
        <p:spPr>
          <a:xfrm>
            <a:off x="152400" y="1066800"/>
            <a:ext cx="8305800" cy="5334000"/>
          </a:xfrm>
        </p:spPr>
        <p:txBody>
          <a:bodyPr/>
          <a:lstStyle/>
          <a:p>
            <a:pPr marL="457200" lvl="0" indent="-457200">
              <a:buAutoNum type="arabicPeriod" startAt="4"/>
            </a:pPr>
            <a:r>
              <a:rPr lang="en-US" sz="1800" b="1" dirty="0" smtClean="0"/>
              <a:t>Establishing Connectivity Testing:</a:t>
            </a:r>
            <a:r>
              <a:rPr lang="en-US" sz="1800" dirty="0" smtClean="0"/>
              <a:t> During this phase, the CLEC/IXC/WSP’s connectivity is established and tested. This phase is used to establish that an internet connection can be facilitated to send and receive transactions using web services.  </a:t>
            </a:r>
          </a:p>
          <a:p>
            <a:pPr marL="457200" lvl="0" indent="-457200">
              <a:buAutoNum type="arabicPeriod" startAt="4"/>
            </a:pPr>
            <a:endParaRPr lang="en-US" sz="1800" dirty="0" smtClean="0"/>
          </a:p>
          <a:p>
            <a:pPr marL="457200" lvl="0" indent="-457200">
              <a:buAutoNum type="arabicPeriod" startAt="5"/>
            </a:pPr>
            <a:r>
              <a:rPr lang="en-US" sz="1800" b="1" dirty="0" smtClean="0"/>
              <a:t>New Implementation/Industry Upgrade Testing</a:t>
            </a:r>
            <a:r>
              <a:rPr lang="en-US" sz="1800" dirty="0" smtClean="0"/>
              <a:t>: This phase affords the CLEC/IXC/WSP the opportunity to validate their technical development efforts and to quantify ASR processing results. CenturyLink provides an environment for testing the EASE interface functionality.</a:t>
            </a:r>
          </a:p>
          <a:p>
            <a:pPr marL="457200" lvl="0" indent="-457200">
              <a:buAutoNum type="arabicPeriod" startAt="5"/>
            </a:pPr>
            <a:endParaRPr lang="en-US" sz="1800" dirty="0" smtClean="0"/>
          </a:p>
          <a:p>
            <a:pPr marL="457200" indent="-457200"/>
            <a:r>
              <a:rPr lang="en-US" sz="1800" dirty="0" smtClean="0"/>
              <a:t> </a:t>
            </a:r>
            <a:r>
              <a:rPr lang="en-US" sz="1800" b="1" dirty="0" smtClean="0"/>
              <a:t>6.	Production:</a:t>
            </a:r>
            <a:r>
              <a:rPr lang="en-US" sz="1800" dirty="0" smtClean="0"/>
              <a:t>  The CLEC/IXC/WSP moves to production once testing is completed, or when the Industry ASOG upgrade occurs. With the new EASE implementations, a CenturyLink SME Project Manager will work closely with the wholesale customer to insure a successful turn up.  Following that initial implementation, CenturyLink will provide ongoing SME support as required. </a:t>
            </a:r>
          </a:p>
          <a:p>
            <a:pPr marL="457200" lvl="0" indent="-457200"/>
            <a:endParaRPr lang="en-US" sz="2000" dirty="0" smtClean="0"/>
          </a:p>
          <a:p>
            <a:r>
              <a:rPr lang="en-US" dirty="0" smtClean="0"/>
              <a:t> </a:t>
            </a:r>
          </a:p>
          <a:p>
            <a:endParaRPr lang="en-US" dirty="0" smtClean="0"/>
          </a:p>
          <a:p>
            <a:pPr>
              <a:buFont typeface="Arial" pitchFamily="34" charset="0"/>
              <a:buChar char="•"/>
            </a:pPr>
            <a:endParaRPr lang="en-US" sz="16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algn="ctr" eaLnBrk="1" hangingPunct="1"/>
            <a:r>
              <a:rPr lang="en-US" sz="4000" dirty="0" smtClean="0"/>
              <a:t>Additional Assistance</a:t>
            </a:r>
          </a:p>
        </p:txBody>
      </p:sp>
      <p:sp>
        <p:nvSpPr>
          <p:cNvPr id="12291" name="Rectangle 9"/>
          <p:cNvSpPr>
            <a:spLocks noGrp="1" noChangeArrowheads="1"/>
          </p:cNvSpPr>
          <p:nvPr>
            <p:ph type="subTitle" idx="1"/>
          </p:nvPr>
        </p:nvSpPr>
        <p:spPr>
          <a:xfrm>
            <a:off x="447675" y="641350"/>
            <a:ext cx="1914525" cy="609600"/>
          </a:xfrm>
        </p:spPr>
        <p:txBody>
          <a:bodyPr/>
          <a:lstStyle/>
          <a:p>
            <a:pPr marL="0" indent="0" eaLnBrk="1" hangingPunct="1"/>
            <a:r>
              <a:rPr lang="en-US" dirty="0" smtClean="0"/>
              <a:t>EASE ASR Consolidation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ASR Consolidation</a:t>
            </a:r>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49</a:t>
            </a:fld>
            <a:endParaRPr lang="en-US" dirty="0" smtClean="0">
              <a:latin typeface="Arial" charset="0"/>
            </a:endParaRPr>
          </a:p>
        </p:txBody>
      </p:sp>
      <p:sp>
        <p:nvSpPr>
          <p:cNvPr id="7" name="Content Placeholder 6"/>
          <p:cNvSpPr>
            <a:spLocks noGrp="1"/>
          </p:cNvSpPr>
          <p:nvPr>
            <p:ph idx="1"/>
          </p:nvPr>
        </p:nvSpPr>
        <p:spPr>
          <a:xfrm>
            <a:off x="457200" y="1041400"/>
            <a:ext cx="8153400" cy="5130800"/>
          </a:xfrm>
        </p:spPr>
        <p:txBody>
          <a:bodyPr/>
          <a:lstStyle/>
          <a:p>
            <a:r>
              <a:rPr lang="en-US" dirty="0" smtClean="0"/>
              <a:t>Additional Assistance is available:</a:t>
            </a:r>
          </a:p>
          <a:p>
            <a:pPr>
              <a:buFont typeface="Arial" pitchFamily="34" charset="0"/>
              <a:buChar char="•"/>
            </a:pPr>
            <a:r>
              <a:rPr lang="en-US" sz="1600" dirty="0" smtClean="0"/>
              <a:t>ASR Ordering System Information: </a:t>
            </a:r>
            <a:r>
              <a:rPr lang="en-US" sz="1600" u="sng" dirty="0" smtClean="0">
                <a:hlinkClick r:id="rId2"/>
              </a:rPr>
              <a:t>http://www.centurylink.com/wholesale/systems/ossconsolid.html</a:t>
            </a:r>
            <a:endParaRPr lang="en-US" sz="1600" dirty="0" smtClean="0"/>
          </a:p>
          <a:p>
            <a:endParaRPr lang="en-US" sz="1600" dirty="0" smtClean="0"/>
          </a:p>
          <a:p>
            <a:pPr>
              <a:buFont typeface="Arial" pitchFamily="34" charset="0"/>
              <a:buChar char="•"/>
            </a:pPr>
            <a:r>
              <a:rPr lang="en-US" sz="1600" dirty="0" smtClean="0"/>
              <a:t>EASE Training: </a:t>
            </a:r>
            <a:r>
              <a:rPr lang="en-US" sz="1600" dirty="0" smtClean="0">
                <a:hlinkClick r:id="rId3"/>
              </a:rPr>
              <a:t>http://training.centurylink.com/ease</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Tech Specs are posted:  </a:t>
            </a:r>
            <a:r>
              <a:rPr lang="en-US" sz="1600" dirty="0" smtClean="0">
                <a:hlinkClick r:id="rId4"/>
              </a:rPr>
              <a:t>http://www.centurylink.com/wholesale/cmp/review.html</a:t>
            </a:r>
            <a:endParaRPr lang="en-US" sz="1600" dirty="0" smtClean="0"/>
          </a:p>
          <a:p>
            <a:endParaRPr lang="en-US" sz="1600" u="sng" dirty="0" smtClean="0"/>
          </a:p>
          <a:p>
            <a:pPr>
              <a:buFont typeface="Arial" pitchFamily="34" charset="0"/>
              <a:buChar char="•"/>
            </a:pPr>
            <a:r>
              <a:rPr lang="en-US" sz="1600" dirty="0" smtClean="0"/>
              <a:t>Address Validation Utility, Virtual Front Office, and Reference Table Lookup: </a:t>
            </a:r>
            <a:r>
              <a:rPr lang="en-US" sz="1600" dirty="0" smtClean="0">
                <a:hlinkClick r:id="rId5"/>
              </a:rPr>
              <a:t>http://ease.centurylink.com/</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Via email: </a:t>
            </a:r>
            <a:r>
              <a:rPr lang="en-US" sz="1600" dirty="0" smtClean="0">
                <a:hlinkClick r:id="rId6"/>
              </a:rPr>
              <a:t>Helpdesk.EASE@CenturyLink.com</a:t>
            </a:r>
            <a:r>
              <a:rPr lang="en-US" sz="1600" dirty="0" smtClean="0"/>
              <a:t>.</a:t>
            </a:r>
          </a:p>
          <a:p>
            <a:endParaRPr lang="en-US" sz="1600" dirty="0" smtClean="0"/>
          </a:p>
          <a:p>
            <a:pPr>
              <a:buFont typeface="Arial" pitchFamily="34" charset="0"/>
              <a:buChar char="•"/>
            </a:pPr>
            <a:r>
              <a:rPr lang="en-US" sz="1600" dirty="0" smtClean="0"/>
              <a:t>Via Phone:  EASE Helpdesk - 913.353.7439</a:t>
            </a:r>
          </a:p>
          <a:p>
            <a:endParaRPr lang="en-US" dirty="0" smtClean="0"/>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ASR Consolidation</a:t>
            </a:r>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5</a:t>
            </a:fld>
            <a:endParaRPr lang="en-US" dirty="0" smtClean="0">
              <a:latin typeface="Arial" charset="0"/>
            </a:endParaRPr>
          </a:p>
        </p:txBody>
      </p:sp>
      <p:sp>
        <p:nvSpPr>
          <p:cNvPr id="7" name="Content Placeholder 6"/>
          <p:cNvSpPr>
            <a:spLocks noGrp="1"/>
          </p:cNvSpPr>
          <p:nvPr>
            <p:ph idx="1"/>
          </p:nvPr>
        </p:nvSpPr>
        <p:spPr/>
        <p:txBody>
          <a:bodyPr/>
          <a:lstStyle/>
          <a:p>
            <a:r>
              <a:rPr lang="en-US" dirty="0" smtClean="0"/>
              <a:t>EASE Homepage provides easy access to:</a:t>
            </a:r>
          </a:p>
          <a:p>
            <a:endParaRPr lang="en-US" dirty="0" smtClean="0"/>
          </a:p>
          <a:p>
            <a:endParaRPr lang="en-US" dirty="0"/>
          </a:p>
        </p:txBody>
      </p:sp>
      <p:pic>
        <p:nvPicPr>
          <p:cNvPr id="2" name="Picture 4"/>
          <p:cNvPicPr>
            <a:picLocks noChangeAspect="1" noChangeArrowheads="1"/>
          </p:cNvPicPr>
          <p:nvPr/>
        </p:nvPicPr>
        <p:blipFill>
          <a:blip r:embed="rId2"/>
          <a:srcRect/>
          <a:stretch>
            <a:fillRect/>
          </a:stretch>
        </p:blipFill>
        <p:spPr bwMode="auto">
          <a:xfrm>
            <a:off x="1752600" y="1676400"/>
            <a:ext cx="5257800" cy="410443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Presentation Questions</a:t>
            </a:r>
          </a:p>
        </p:txBody>
      </p:sp>
      <p:sp>
        <p:nvSpPr>
          <p:cNvPr id="13315" name="Content Placeholder 2"/>
          <p:cNvSpPr>
            <a:spLocks noGrp="1"/>
          </p:cNvSpPr>
          <p:nvPr>
            <p:ph idx="1"/>
          </p:nvPr>
        </p:nvSpPr>
        <p:spPr>
          <a:xfrm>
            <a:off x="457200" y="990600"/>
            <a:ext cx="8153400" cy="4826000"/>
          </a:xfrm>
        </p:spPr>
        <p:txBody>
          <a:bodyPr/>
          <a:lstStyle/>
          <a:p>
            <a:endParaRPr lang="en-US" sz="2000" dirty="0" smtClean="0"/>
          </a:p>
          <a:p>
            <a:endParaRPr lang="en-US" sz="2000" dirty="0" smtClean="0"/>
          </a:p>
          <a:p>
            <a:endParaRPr lang="en-US" sz="2000" dirty="0" smtClean="0"/>
          </a:p>
          <a:p>
            <a:endParaRPr lang="en-US" dirty="0" smtClean="0"/>
          </a:p>
          <a:p>
            <a:pPr>
              <a:buFont typeface="Arial" pitchFamily="34" charset="0"/>
              <a:buChar char="•"/>
            </a:pPr>
            <a:endParaRPr lang="en-US" sz="1600" dirty="0" smtClean="0"/>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50</a:t>
            </a:fld>
            <a:endParaRPr lang="en-US" dirty="0" smtClean="0">
              <a:latin typeface="Arial" charset="0"/>
            </a:endParaRPr>
          </a:p>
        </p:txBody>
      </p:sp>
      <p:pic>
        <p:nvPicPr>
          <p:cNvPr id="2050" name="Picture 2" descr="C:\Users\PetersoD\AppData\Local\Microsoft\Windows\Temporary Internet Files\Content.IE5\QYIICA8M\green-question-mark-2[1].jpg"/>
          <p:cNvPicPr>
            <a:picLocks noChangeAspect="1" noChangeArrowheads="1"/>
          </p:cNvPicPr>
          <p:nvPr/>
        </p:nvPicPr>
        <p:blipFill>
          <a:blip r:embed="rId2"/>
          <a:srcRect/>
          <a:stretch>
            <a:fillRect/>
          </a:stretch>
        </p:blipFill>
        <p:spPr bwMode="auto">
          <a:xfrm>
            <a:off x="3287911" y="1295401"/>
            <a:ext cx="3311326" cy="4191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algn="ctr" eaLnBrk="1" hangingPunct="1"/>
            <a:r>
              <a:rPr lang="en-US" sz="4000" dirty="0" smtClean="0"/>
              <a:t>Appendix 1</a:t>
            </a:r>
          </a:p>
        </p:txBody>
      </p:sp>
      <p:sp>
        <p:nvSpPr>
          <p:cNvPr id="5123" name="Rectangle 9"/>
          <p:cNvSpPr>
            <a:spLocks noGrp="1" noChangeArrowheads="1"/>
          </p:cNvSpPr>
          <p:nvPr>
            <p:ph type="subTitle" idx="1"/>
          </p:nvPr>
        </p:nvSpPr>
        <p:spPr>
          <a:xfrm>
            <a:off x="447675" y="641350"/>
            <a:ext cx="2143125" cy="609600"/>
          </a:xfrm>
        </p:spPr>
        <p:txBody>
          <a:bodyPr/>
          <a:lstStyle/>
          <a:p>
            <a:pPr marL="0" indent="0" eaLnBrk="1" hangingPunct="1"/>
            <a:r>
              <a:rPr lang="en-US" dirty="0" smtClean="0"/>
              <a:t>EASE ASR Consolidation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EASE –CORA Comparison</a:t>
            </a:r>
          </a:p>
        </p:txBody>
      </p:sp>
      <p:sp>
        <p:nvSpPr>
          <p:cNvPr id="3" name="Content Placeholder 2"/>
          <p:cNvSpPr>
            <a:spLocks noGrp="1"/>
          </p:cNvSpPr>
          <p:nvPr>
            <p:ph idx="1"/>
          </p:nvPr>
        </p:nvSpPr>
        <p:spPr/>
        <p:txBody>
          <a:bodyPr/>
          <a:lstStyle/>
          <a:p>
            <a:pPr>
              <a:defRPr/>
            </a:pPr>
            <a:r>
              <a:rPr lang="en-US" dirty="0" smtClean="0"/>
              <a:t>The following matrix is a comparison of functionality between EASE and CORA</a:t>
            </a:r>
          </a:p>
          <a:p>
            <a:pPr>
              <a:defRPr/>
            </a:pPr>
            <a:endParaRPr lang="en-US" dirty="0"/>
          </a:p>
        </p:txBody>
      </p:sp>
      <p:sp>
        <p:nvSpPr>
          <p:cNvPr id="4100" name="Slide Number Placeholder 3"/>
          <p:cNvSpPr>
            <a:spLocks noGrp="1"/>
          </p:cNvSpPr>
          <p:nvPr>
            <p:ph type="sldNum" sz="quarter" idx="11"/>
          </p:nvPr>
        </p:nvSpPr>
        <p:spPr>
          <a:noFill/>
          <a:ln>
            <a:miter lim="800000"/>
            <a:headEnd/>
            <a:tailEnd/>
          </a:ln>
        </p:spPr>
        <p:txBody>
          <a:bodyPr/>
          <a:lstStyle/>
          <a:p>
            <a:fld id="{EFCB7219-20B7-44CB-9A56-F876E2EAD2DA}" type="slidenum">
              <a:rPr lang="en-US" smtClean="0">
                <a:latin typeface="Arial" charset="0"/>
              </a:rPr>
              <a:pPr/>
              <a:t>52</a:t>
            </a:fld>
            <a:endParaRPr lang="en-US" dirty="0" smtClean="0">
              <a:latin typeface="Arial" charset="0"/>
            </a:endParaRPr>
          </a:p>
        </p:txBody>
      </p:sp>
      <p:graphicFrame>
        <p:nvGraphicFramePr>
          <p:cNvPr id="5" name="Table 4"/>
          <p:cNvGraphicFramePr>
            <a:graphicFrameLocks noGrp="1"/>
          </p:cNvGraphicFramePr>
          <p:nvPr/>
        </p:nvGraphicFramePr>
        <p:xfrm>
          <a:off x="609600" y="1981200"/>
          <a:ext cx="7924800" cy="3954145"/>
        </p:xfrm>
        <a:graphic>
          <a:graphicData uri="http://schemas.openxmlformats.org/drawingml/2006/table">
            <a:tbl>
              <a:tblPr firstRow="1" bandRow="1">
                <a:tableStyleId>{5C22544A-7EE6-4342-B048-85BDC9FD1C3A}</a:tableStyleId>
              </a:tblPr>
              <a:tblGrid>
                <a:gridCol w="2819400"/>
                <a:gridCol w="2463800"/>
                <a:gridCol w="2641600"/>
              </a:tblGrid>
              <a:tr h="399415">
                <a:tc>
                  <a:txBody>
                    <a:bodyPr/>
                    <a:lstStyle/>
                    <a:p>
                      <a:pPr algn="ctr"/>
                      <a:r>
                        <a:rPr lang="en-US" sz="1800" b="1" kern="1200" dirty="0" smtClean="0">
                          <a:solidFill>
                            <a:schemeClr val="lt1"/>
                          </a:solidFill>
                          <a:latin typeface="+mn-lt"/>
                          <a:ea typeface="+mn-ea"/>
                          <a:cs typeface="+mn-cs"/>
                        </a:rPr>
                        <a:t>Functionality</a:t>
                      </a:r>
                    </a:p>
                  </a:txBody>
                  <a:tcPr/>
                </a:tc>
                <a:tc>
                  <a:txBody>
                    <a:bodyPr/>
                    <a:lstStyle/>
                    <a:p>
                      <a:pPr algn="ctr"/>
                      <a:r>
                        <a:rPr lang="en-US" dirty="0" smtClean="0"/>
                        <a:t>CORA</a:t>
                      </a:r>
                      <a:endParaRPr lang="en-US" dirty="0"/>
                    </a:p>
                  </a:txBody>
                  <a:tcPr/>
                </a:tc>
                <a:tc>
                  <a:txBody>
                    <a:bodyPr/>
                    <a:lstStyle/>
                    <a:p>
                      <a:pPr algn="ctr"/>
                      <a:r>
                        <a:rPr lang="en-US" dirty="0" smtClean="0"/>
                        <a:t>EASE</a:t>
                      </a:r>
                      <a:endParaRPr lang="en-US" dirty="0"/>
                    </a:p>
                  </a:txBody>
                  <a:tcPr/>
                </a:tc>
              </a:tr>
              <a:tr h="399415">
                <a:tc>
                  <a:txBody>
                    <a:bodyPr/>
                    <a:lstStyle/>
                    <a:p>
                      <a:r>
                        <a:rPr lang="en-US" sz="1600" dirty="0" smtClean="0"/>
                        <a:t>Support</a:t>
                      </a:r>
                      <a:r>
                        <a:rPr lang="en-US" sz="1600" baseline="0" dirty="0" smtClean="0"/>
                        <a:t> eBonding and portal for ASR requests</a:t>
                      </a:r>
                      <a:endParaRPr lang="en-US" sz="1600" dirty="0"/>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99415">
                <a:tc>
                  <a:txBody>
                    <a:bodyPr/>
                    <a:lstStyle/>
                    <a:p>
                      <a:pPr marL="0" algn="l" defTabSz="457200" rtl="0" eaLnBrk="1" latinLnBrk="0" hangingPunct="1"/>
                      <a:r>
                        <a:rPr lang="en-US" sz="1600" kern="1200" dirty="0" smtClean="0">
                          <a:solidFill>
                            <a:schemeClr val="dk1"/>
                          </a:solidFill>
                          <a:latin typeface="+mn-lt"/>
                          <a:ea typeface="+mn-ea"/>
                          <a:cs typeface="+mn-cs"/>
                        </a:rPr>
                        <a:t>Industry standard</a:t>
                      </a:r>
                      <a:r>
                        <a:rPr lang="en-US" sz="1600" kern="1200" baseline="0" dirty="0" smtClean="0">
                          <a:solidFill>
                            <a:schemeClr val="dk1"/>
                          </a:solidFill>
                          <a:latin typeface="+mn-lt"/>
                          <a:ea typeface="+mn-ea"/>
                          <a:cs typeface="+mn-cs"/>
                        </a:rPr>
                        <a:t> ASR forms and fields</a:t>
                      </a:r>
                      <a:endParaRPr lang="en-US" sz="1600" kern="1200" dirty="0" smtClean="0">
                        <a:solidFill>
                          <a:schemeClr val="dk1"/>
                        </a:solidFill>
                        <a:latin typeface="+mn-lt"/>
                        <a:ea typeface="+mn-ea"/>
                        <a:cs typeface="+mn-cs"/>
                      </a:endParaRP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99415">
                <a:tc>
                  <a:txBody>
                    <a:bodyPr/>
                    <a:lstStyle/>
                    <a:p>
                      <a:pPr marL="0" algn="l" defTabSz="457200" rtl="0" eaLnBrk="1" latinLnBrk="0" hangingPunct="1"/>
                      <a:r>
                        <a:rPr lang="en-US" sz="1600" b="1" kern="1200" dirty="0" smtClean="0">
                          <a:solidFill>
                            <a:schemeClr val="dk1"/>
                          </a:solidFill>
                          <a:latin typeface="+mn-lt"/>
                          <a:ea typeface="+mn-ea"/>
                          <a:cs typeface="+mn-cs"/>
                        </a:rPr>
                        <a:t>Pre-Order Query</a:t>
                      </a:r>
                    </a:p>
                  </a:txBody>
                  <a:tcPr/>
                </a:tc>
                <a:tc>
                  <a:txBody>
                    <a:bodyPr/>
                    <a:lstStyle/>
                    <a:p>
                      <a:pPr marL="0" algn="ctr" defTabSz="457200" rtl="0" eaLnBrk="1" latinLnBrk="0" hangingPunct="1"/>
                      <a:endParaRPr lang="en-US" sz="1600" kern="1200" dirty="0" smtClean="0">
                        <a:solidFill>
                          <a:schemeClr val="dk1"/>
                        </a:solidFill>
                        <a:latin typeface="+mn-lt"/>
                        <a:ea typeface="+mn-ea"/>
                        <a:cs typeface="+mn-cs"/>
                      </a:endParaRPr>
                    </a:p>
                  </a:txBody>
                  <a:tcPr/>
                </a:tc>
                <a:tc>
                  <a:txBody>
                    <a:bodyPr/>
                    <a:lstStyle/>
                    <a:p>
                      <a:pPr marL="0" algn="ctr" defTabSz="457200" rtl="0" eaLnBrk="1" latinLnBrk="0" hangingPunct="1"/>
                      <a:endParaRPr lang="en-US" sz="1600" kern="1200" dirty="0" smtClean="0">
                        <a:solidFill>
                          <a:schemeClr val="dk1"/>
                        </a:solidFill>
                        <a:latin typeface="+mn-lt"/>
                        <a:ea typeface="+mn-ea"/>
                        <a:cs typeface="+mn-cs"/>
                      </a:endParaRPr>
                    </a:p>
                  </a:txBody>
                  <a:tcPr/>
                </a:tc>
              </a:tr>
              <a:tr h="399415">
                <a:tc>
                  <a:txBody>
                    <a:bodyPr/>
                    <a:lstStyle/>
                    <a:p>
                      <a:pPr marL="0" algn="l" defTabSz="457200" rtl="0" eaLnBrk="1" latinLnBrk="0" hangingPunct="1"/>
                      <a:r>
                        <a:rPr lang="en-US" sz="1600" kern="1200" dirty="0" smtClean="0">
                          <a:solidFill>
                            <a:schemeClr val="dk1"/>
                          </a:solidFill>
                          <a:latin typeface="+mn-lt"/>
                          <a:ea typeface="+mn-ea"/>
                          <a:cs typeface="+mn-cs"/>
                        </a:rPr>
                        <a:t>     Scan CLLI codes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99415">
                <a:tc>
                  <a:txBody>
                    <a:bodyPr/>
                    <a:lstStyle/>
                    <a:p>
                      <a:pPr marL="0" algn="l" defTabSz="457200" rtl="0" eaLnBrk="1" latinLnBrk="0" hangingPunct="1"/>
                      <a:r>
                        <a:rPr lang="en-US" sz="1600" kern="1200" dirty="0" smtClean="0">
                          <a:solidFill>
                            <a:schemeClr val="dk1"/>
                          </a:solidFill>
                          <a:latin typeface="+mn-lt"/>
                          <a:ea typeface="+mn-ea"/>
                          <a:cs typeface="+mn-cs"/>
                        </a:rPr>
                        <a:t>     Validate a CFA</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99415">
                <a:tc>
                  <a:txBody>
                    <a:bodyPr/>
                    <a:lstStyle/>
                    <a:p>
                      <a:pPr marL="0" algn="l" defTabSz="457200" rtl="0" eaLnBrk="1" latinLnBrk="0" hangingPunct="1"/>
                      <a:r>
                        <a:rPr lang="en-US" sz="1600" kern="1200" dirty="0" smtClean="0">
                          <a:solidFill>
                            <a:schemeClr val="dk1"/>
                          </a:solidFill>
                          <a:latin typeface="+mn-lt"/>
                          <a:ea typeface="+mn-ea"/>
                          <a:cs typeface="+mn-cs"/>
                        </a:rPr>
                        <a:t>     Validate NC/NCI/SecNCI</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99415">
                <a:tc>
                  <a:txBody>
                    <a:bodyPr/>
                    <a:lstStyle/>
                    <a:p>
                      <a:pPr marL="0" algn="l" defTabSz="457200" rtl="0" eaLnBrk="1" latinLnBrk="0" hangingPunct="1"/>
                      <a:r>
                        <a:rPr lang="en-US" sz="1600" kern="1200" dirty="0" smtClean="0">
                          <a:solidFill>
                            <a:schemeClr val="dk1"/>
                          </a:solidFill>
                          <a:latin typeface="+mn-lt"/>
                          <a:ea typeface="+mn-ea"/>
                          <a:cs typeface="+mn-cs"/>
                        </a:rPr>
                        <a:t>     Validate Address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99415">
                <a:tc>
                  <a:txBody>
                    <a:bodyPr/>
                    <a:lstStyle/>
                    <a:p>
                      <a:pPr marL="0" algn="l" defTabSz="457200" rtl="0" eaLnBrk="1" latinLnBrk="0" hangingPunct="1"/>
                      <a:r>
                        <a:rPr lang="en-US" sz="1600" kern="1200" dirty="0" smtClean="0">
                          <a:solidFill>
                            <a:schemeClr val="dk1"/>
                          </a:solidFill>
                          <a:latin typeface="+mn-lt"/>
                          <a:ea typeface="+mn-ea"/>
                          <a:cs typeface="+mn-cs"/>
                        </a:rPr>
                        <a:t>     Validate a BAN</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 CORA Comparison</a:t>
            </a:r>
          </a:p>
        </p:txBody>
      </p:sp>
      <p:graphicFrame>
        <p:nvGraphicFramePr>
          <p:cNvPr id="5" name="Content Placeholder 4"/>
          <p:cNvGraphicFramePr>
            <a:graphicFrameLocks noGrp="1"/>
          </p:cNvGraphicFramePr>
          <p:nvPr>
            <p:ph idx="1"/>
          </p:nvPr>
        </p:nvGraphicFramePr>
        <p:xfrm>
          <a:off x="457200" y="1041400"/>
          <a:ext cx="8153400" cy="5237480"/>
        </p:xfrm>
        <a:graphic>
          <a:graphicData uri="http://schemas.openxmlformats.org/drawingml/2006/table">
            <a:tbl>
              <a:tblPr firstRow="1" bandRow="1">
                <a:tableStyleId>{5C22544A-7EE6-4342-B048-85BDC9FD1C3A}</a:tableStyleId>
              </a:tblPr>
              <a:tblGrid>
                <a:gridCol w="2819400"/>
                <a:gridCol w="2616200"/>
                <a:gridCol w="2717800"/>
              </a:tblGrid>
              <a:tr h="370840">
                <a:tc>
                  <a:txBody>
                    <a:bodyPr/>
                    <a:lstStyle/>
                    <a:p>
                      <a:pPr algn="ctr"/>
                      <a:r>
                        <a:rPr lang="en-US" sz="1800" b="1" kern="1200" dirty="0" smtClean="0">
                          <a:solidFill>
                            <a:schemeClr val="lt1"/>
                          </a:solidFill>
                          <a:latin typeface="+mn-lt"/>
                          <a:ea typeface="+mn-ea"/>
                          <a:cs typeface="+mn-cs"/>
                        </a:rPr>
                        <a:t>Functionality</a:t>
                      </a:r>
                    </a:p>
                  </a:txBody>
                  <a:tcPr/>
                </a:tc>
                <a:tc>
                  <a:txBody>
                    <a:bodyPr/>
                    <a:lstStyle/>
                    <a:p>
                      <a:pPr algn="ctr"/>
                      <a:r>
                        <a:rPr lang="en-US" dirty="0" smtClean="0"/>
                        <a:t>CORA</a:t>
                      </a:r>
                      <a:endParaRPr lang="en-US" dirty="0"/>
                    </a:p>
                  </a:txBody>
                  <a:tcPr/>
                </a:tc>
                <a:tc>
                  <a:txBody>
                    <a:bodyPr/>
                    <a:lstStyle/>
                    <a:p>
                      <a:pPr algn="ctr"/>
                      <a:r>
                        <a:rPr lang="en-US" dirty="0" smtClean="0"/>
                        <a:t>EASE</a:t>
                      </a:r>
                      <a:endParaRPr lang="en-US" dirty="0"/>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Create and submit a request</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Revise a rejected request</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Supplement a request</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Up front order</a:t>
                      </a:r>
                      <a:r>
                        <a:rPr lang="en-US" sz="1600" kern="1200" baseline="0" dirty="0" smtClean="0">
                          <a:solidFill>
                            <a:schemeClr val="dk1"/>
                          </a:solidFill>
                          <a:latin typeface="+mn-lt"/>
                          <a:ea typeface="+mn-ea"/>
                          <a:cs typeface="+mn-cs"/>
                        </a:rPr>
                        <a:t> editing</a:t>
                      </a:r>
                      <a:endParaRPr lang="en-US" sz="1600" kern="1200" dirty="0" smtClean="0">
                        <a:solidFill>
                          <a:schemeClr val="dk1"/>
                        </a:solidFill>
                        <a:latin typeface="+mn-lt"/>
                        <a:ea typeface="+mn-ea"/>
                        <a:cs typeface="+mn-cs"/>
                      </a:endParaRP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Search ASRs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Wildcard Search</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Order Tracking</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Order Replication and Template Creation</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Online</a:t>
                      </a:r>
                      <a:r>
                        <a:rPr lang="en-US" sz="1600" kern="1200" baseline="0" dirty="0" smtClean="0">
                          <a:solidFill>
                            <a:schemeClr val="dk1"/>
                          </a:solidFill>
                          <a:latin typeface="+mn-lt"/>
                          <a:ea typeface="+mn-ea"/>
                          <a:cs typeface="+mn-cs"/>
                        </a:rPr>
                        <a:t> Help</a:t>
                      </a:r>
                      <a:endParaRPr lang="en-US" sz="1600" kern="1200" dirty="0" smtClean="0">
                        <a:solidFill>
                          <a:schemeClr val="dk1"/>
                        </a:solidFill>
                        <a:latin typeface="+mn-lt"/>
                        <a:ea typeface="+mn-ea"/>
                        <a:cs typeface="+mn-cs"/>
                      </a:endParaRP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Field Level Help</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View Confirmations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Receive Design</a:t>
                      </a:r>
                      <a:r>
                        <a:rPr lang="en-US" sz="1600" kern="1200" baseline="0" dirty="0" smtClean="0">
                          <a:solidFill>
                            <a:schemeClr val="dk1"/>
                          </a:solidFill>
                          <a:latin typeface="+mn-lt"/>
                          <a:ea typeface="+mn-ea"/>
                          <a:cs typeface="+mn-cs"/>
                        </a:rPr>
                        <a:t> Layout Reports (DLRs)</a:t>
                      </a:r>
                      <a:endParaRPr lang="en-US" sz="1600" kern="1200" dirty="0" smtClean="0">
                        <a:solidFill>
                          <a:schemeClr val="dk1"/>
                        </a:solidFill>
                        <a:latin typeface="+mn-lt"/>
                        <a:ea typeface="+mn-ea"/>
                        <a:cs typeface="+mn-cs"/>
                      </a:endParaRP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bl>
          </a:graphicData>
        </a:graphic>
      </p:graphicFrame>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53</a:t>
            </a:fld>
            <a:endParaRPr lang="en-US" dirty="0" smtClean="0">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EASE – CORA Comparison</a:t>
            </a:r>
          </a:p>
        </p:txBody>
      </p:sp>
      <p:sp>
        <p:nvSpPr>
          <p:cNvPr id="6148" name="Slide Number Placeholder 3"/>
          <p:cNvSpPr>
            <a:spLocks noGrp="1"/>
          </p:cNvSpPr>
          <p:nvPr>
            <p:ph type="sldNum" sz="quarter" idx="11"/>
          </p:nvPr>
        </p:nvSpPr>
        <p:spPr>
          <a:noFill/>
          <a:ln>
            <a:miter lim="800000"/>
            <a:headEnd/>
            <a:tailEnd/>
          </a:ln>
        </p:spPr>
        <p:txBody>
          <a:bodyPr/>
          <a:lstStyle/>
          <a:p>
            <a:fld id="{93D49F9B-B04A-432A-9716-B4645C30D4EB}" type="slidenum">
              <a:rPr lang="en-US" smtClean="0">
                <a:latin typeface="Arial" charset="0"/>
              </a:rPr>
              <a:pPr/>
              <a:t>54</a:t>
            </a:fld>
            <a:endParaRPr lang="en-US" dirty="0" smtClean="0">
              <a:latin typeface="Arial" charset="0"/>
            </a:endParaRPr>
          </a:p>
        </p:txBody>
      </p:sp>
      <p:graphicFrame>
        <p:nvGraphicFramePr>
          <p:cNvPr id="7" name="Content Placeholder 6"/>
          <p:cNvGraphicFramePr>
            <a:graphicFrameLocks noGrp="1"/>
          </p:cNvGraphicFramePr>
          <p:nvPr>
            <p:ph idx="1"/>
          </p:nvPr>
        </p:nvGraphicFramePr>
        <p:xfrm>
          <a:off x="457200" y="1041400"/>
          <a:ext cx="8153400" cy="206248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pPr algn="ctr"/>
                      <a:r>
                        <a:rPr lang="en-US" sz="1800" b="1" kern="1200" dirty="0" smtClean="0">
                          <a:solidFill>
                            <a:schemeClr val="lt1"/>
                          </a:solidFill>
                          <a:latin typeface="+mn-lt"/>
                          <a:ea typeface="+mn-ea"/>
                          <a:cs typeface="+mn-cs"/>
                        </a:rPr>
                        <a:t>Functionality</a:t>
                      </a:r>
                    </a:p>
                  </a:txBody>
                  <a:tcPr/>
                </a:tc>
                <a:tc>
                  <a:txBody>
                    <a:bodyPr/>
                    <a:lstStyle/>
                    <a:p>
                      <a:pPr algn="ctr"/>
                      <a:r>
                        <a:rPr lang="en-US" dirty="0" smtClean="0"/>
                        <a:t>CORA</a:t>
                      </a:r>
                      <a:endParaRPr lang="en-US" dirty="0"/>
                    </a:p>
                  </a:txBody>
                  <a:tcPr/>
                </a:tc>
                <a:tc>
                  <a:txBody>
                    <a:bodyPr/>
                    <a:lstStyle/>
                    <a:p>
                      <a:pPr algn="ctr"/>
                      <a:r>
                        <a:rPr lang="en-US" dirty="0" smtClean="0"/>
                        <a:t>EASE</a:t>
                      </a:r>
                      <a:endParaRPr lang="en-US" dirty="0"/>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Order History</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Order Status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Customer user admin functionality</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r h="370840">
                <a:tc>
                  <a:txBody>
                    <a:bodyPr/>
                    <a:lstStyle/>
                    <a:p>
                      <a:pPr marL="0" algn="l" defTabSz="457200" rtl="0" eaLnBrk="1" latinLnBrk="0" hangingPunct="1"/>
                      <a:r>
                        <a:rPr lang="en-US" sz="1600" kern="1200" dirty="0" smtClean="0">
                          <a:solidFill>
                            <a:schemeClr val="dk1"/>
                          </a:solidFill>
                          <a:latin typeface="+mn-lt"/>
                          <a:ea typeface="+mn-ea"/>
                          <a:cs typeface="+mn-cs"/>
                        </a:rPr>
                        <a:t>Reporting</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c>
                  <a:txBody>
                    <a:bodyPr/>
                    <a:lstStyle/>
                    <a:p>
                      <a:pPr marL="0" algn="ctr" defTabSz="457200" rtl="0" eaLnBrk="1" latinLnBrk="0" hangingPunct="1"/>
                      <a:r>
                        <a:rPr lang="en-US" sz="1600" kern="1200" dirty="0" smtClean="0">
                          <a:solidFill>
                            <a:schemeClr val="dk1"/>
                          </a:solidFill>
                          <a:latin typeface="+mn-lt"/>
                          <a:ea typeface="+mn-ea"/>
                          <a:cs typeface="+mn-cs"/>
                        </a:rPr>
                        <a:t>Yes</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algn="ctr" eaLnBrk="1" hangingPunct="1"/>
            <a:r>
              <a:rPr lang="en-US" sz="4000" dirty="0" smtClean="0"/>
              <a:t>Interface Tech Specs Documentation</a:t>
            </a:r>
          </a:p>
        </p:txBody>
      </p:sp>
      <p:sp>
        <p:nvSpPr>
          <p:cNvPr id="12291" name="Rectangle 9"/>
          <p:cNvSpPr>
            <a:spLocks noGrp="1" noChangeArrowheads="1"/>
          </p:cNvSpPr>
          <p:nvPr>
            <p:ph type="subTitle" idx="1"/>
          </p:nvPr>
        </p:nvSpPr>
        <p:spPr>
          <a:xfrm>
            <a:off x="447675" y="641350"/>
            <a:ext cx="1914525" cy="609600"/>
          </a:xfrm>
        </p:spPr>
        <p:txBody>
          <a:bodyPr/>
          <a:lstStyle/>
          <a:p>
            <a:pPr marL="0" indent="0" eaLnBrk="1" hangingPunct="1"/>
            <a:r>
              <a:rPr lang="en-US" dirty="0" smtClean="0"/>
              <a:t>EASE ASR Consolidation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Interface Tech Specs</a:t>
            </a:r>
          </a:p>
        </p:txBody>
      </p:sp>
      <p:sp>
        <p:nvSpPr>
          <p:cNvPr id="13315" name="Content Placeholder 2"/>
          <p:cNvSpPr>
            <a:spLocks noGrp="1"/>
          </p:cNvSpPr>
          <p:nvPr>
            <p:ph idx="1"/>
          </p:nvPr>
        </p:nvSpPr>
        <p:spPr>
          <a:xfrm>
            <a:off x="152400" y="1143000"/>
            <a:ext cx="8153400" cy="5105400"/>
          </a:xfrm>
        </p:spPr>
        <p:txBody>
          <a:bodyPr/>
          <a:lstStyle/>
          <a:p>
            <a:r>
              <a:rPr lang="en-US" dirty="0" smtClean="0"/>
              <a:t>The following Technical Specifications have been created to assist in the consolidation effort:</a:t>
            </a:r>
          </a:p>
          <a:p>
            <a:endParaRPr lang="en-US" dirty="0" smtClean="0"/>
          </a:p>
          <a:p>
            <a:pPr>
              <a:buFont typeface="Arial" pitchFamily="34" charset="0"/>
              <a:buChar char="•"/>
            </a:pPr>
            <a:r>
              <a:rPr lang="en-US" sz="1600" b="1" dirty="0" smtClean="0"/>
              <a:t>EASE ASR Info Guide</a:t>
            </a:r>
          </a:p>
          <a:p>
            <a:pPr lvl="2">
              <a:buFont typeface="Arial" pitchFamily="34" charset="0"/>
              <a:buChar char="•"/>
            </a:pPr>
            <a:r>
              <a:rPr lang="en-US" sz="1600" b="1" dirty="0" smtClean="0"/>
              <a:t>CenturyLink EASE ASR Information Guide</a:t>
            </a:r>
            <a:r>
              <a:rPr lang="en-US" sz="1600" dirty="0" smtClean="0"/>
              <a:t> provides overall information for EASE Ordering System, such as pre-order, order, and post-order functions.</a:t>
            </a:r>
          </a:p>
          <a:p>
            <a:pPr marL="342900" lvl="1" indent="-342900">
              <a:buFont typeface="Arial" pitchFamily="34" charset="0"/>
              <a:buChar char="•"/>
            </a:pPr>
            <a:endParaRPr lang="en-US" sz="1600" b="1" dirty="0" smtClean="0"/>
          </a:p>
          <a:p>
            <a:pPr marL="342900" lvl="1" indent="-342900">
              <a:buFont typeface="Arial" pitchFamily="34" charset="0"/>
              <a:buChar char="•"/>
            </a:pPr>
            <a:r>
              <a:rPr lang="en-US" sz="1600" b="1" dirty="0" smtClean="0"/>
              <a:t>EASE Summary of Changes</a:t>
            </a:r>
          </a:p>
          <a:p>
            <a:pPr lvl="2">
              <a:buFont typeface="Arial" pitchFamily="34" charset="0"/>
              <a:buChar char="•"/>
            </a:pPr>
            <a:r>
              <a:rPr lang="en-US" sz="1600" b="1" dirty="0" smtClean="0"/>
              <a:t>Summary of Changes </a:t>
            </a:r>
            <a:r>
              <a:rPr lang="en-US" sz="1600" dirty="0" smtClean="0"/>
              <a:t>defines the changes of CenturyLink’s Custom Business Rules from the previous release of EASE, providing information related to the form, field, and error codes.</a:t>
            </a:r>
          </a:p>
          <a:p>
            <a:pPr>
              <a:buFont typeface="Arial" pitchFamily="34" charset="0"/>
              <a:buChar char="•"/>
            </a:pPr>
            <a:endParaRPr lang="en-US" sz="1600" b="1" dirty="0" smtClean="0"/>
          </a:p>
          <a:p>
            <a:pPr>
              <a:buFont typeface="Arial" pitchFamily="34" charset="0"/>
              <a:buChar char="•"/>
            </a:pPr>
            <a:r>
              <a:rPr lang="en-US" sz="1600" b="1" dirty="0" smtClean="0"/>
              <a:t>EASE ASR Tech Specs</a:t>
            </a:r>
          </a:p>
          <a:p>
            <a:pPr lvl="2">
              <a:buFont typeface="Arial" pitchFamily="34" charset="0"/>
              <a:buChar char="•"/>
            </a:pPr>
            <a:r>
              <a:rPr lang="en-US" sz="1600" b="1" dirty="0" smtClean="0"/>
              <a:t>CenturyLink EASE ASR Technical Specifications </a:t>
            </a:r>
            <a:r>
              <a:rPr lang="en-US" sz="1600" dirty="0" smtClean="0"/>
              <a:t>provide the summary of changes for the previous release, as well as a complete list of CenturyLink Custom Business Rules and Error Messages, color coded as blue indicates a change in a rule or error message, and red indicates a new or removed rule or error message.</a:t>
            </a:r>
          </a:p>
          <a:p>
            <a:r>
              <a:rPr lang="en-US" dirty="0" smtClean="0"/>
              <a:t> </a:t>
            </a:r>
          </a:p>
          <a:p>
            <a:endParaRPr lang="en-US" dirty="0" smtClean="0"/>
          </a:p>
          <a:p>
            <a:pPr>
              <a:buFont typeface="Arial" pitchFamily="34" charset="0"/>
              <a:buChar char="•"/>
            </a:pPr>
            <a:endParaRPr lang="en-US" sz="1600" dirty="0" smtClean="0"/>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7</a:t>
            </a:fld>
            <a:endParaRPr lang="en-US" dirty="0" smtClean="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Interface Tech Specs</a:t>
            </a:r>
          </a:p>
        </p:txBody>
      </p:sp>
      <p:sp>
        <p:nvSpPr>
          <p:cNvPr id="13315" name="Content Placeholder 2"/>
          <p:cNvSpPr>
            <a:spLocks noGrp="1"/>
          </p:cNvSpPr>
          <p:nvPr>
            <p:ph idx="1"/>
          </p:nvPr>
        </p:nvSpPr>
        <p:spPr>
          <a:xfrm>
            <a:off x="152400" y="914400"/>
            <a:ext cx="8153400" cy="4648200"/>
          </a:xfrm>
        </p:spPr>
        <p:txBody>
          <a:bodyPr/>
          <a:lstStyle/>
          <a:p>
            <a:pPr>
              <a:buFont typeface="Arial" pitchFamily="34" charset="0"/>
              <a:buChar char="•"/>
            </a:pPr>
            <a:r>
              <a:rPr lang="en-US" sz="1600" b="1" dirty="0" smtClean="0"/>
              <a:t>EASE ASR Order Tech Specs</a:t>
            </a:r>
          </a:p>
          <a:p>
            <a:pPr lvl="2">
              <a:buFont typeface="Arial" pitchFamily="34" charset="0"/>
              <a:buChar char="•"/>
            </a:pPr>
            <a:r>
              <a:rPr lang="en-US" sz="1600" b="1" dirty="0" smtClean="0">
                <a:cs typeface="+mn-cs"/>
              </a:rPr>
              <a:t>CenturyLink EASE ASR Order Technical Specifications </a:t>
            </a:r>
            <a:r>
              <a:rPr lang="en-US" sz="1600" dirty="0" smtClean="0">
                <a:cs typeface="+mn-cs"/>
              </a:rPr>
              <a:t>contains information to implement UOM XML system interface with CenturyLink for order functions, including supported services, interface architecture, WSDL &amp; ASR flow, SOAP structure, as well as SOAP fault codes and messages.</a:t>
            </a:r>
          </a:p>
          <a:p>
            <a:pPr marL="342900" lvl="1" indent="-342900">
              <a:buFont typeface="Arial" pitchFamily="34" charset="0"/>
              <a:buChar char="•"/>
            </a:pPr>
            <a:endParaRPr lang="en-US" sz="1600" b="1" dirty="0" smtClean="0">
              <a:cs typeface="+mn-cs"/>
            </a:endParaRPr>
          </a:p>
          <a:p>
            <a:pPr marL="342900" lvl="1" indent="-342900">
              <a:buFont typeface="Arial" pitchFamily="34" charset="0"/>
              <a:buChar char="•"/>
            </a:pPr>
            <a:r>
              <a:rPr lang="en-US" sz="1600" b="1" dirty="0" smtClean="0">
                <a:cs typeface="+mn-cs"/>
              </a:rPr>
              <a:t>EASE ASR Pre-Order Tech Specs</a:t>
            </a:r>
          </a:p>
          <a:p>
            <a:pPr lvl="2">
              <a:buFont typeface="Arial" pitchFamily="34" charset="0"/>
              <a:buChar char="•"/>
            </a:pPr>
            <a:r>
              <a:rPr lang="en-US" sz="1600" b="1" dirty="0" smtClean="0">
                <a:cs typeface="+mn-cs"/>
              </a:rPr>
              <a:t>CenturyLink EASE ASR Pre-Order Technical Specifications </a:t>
            </a:r>
            <a:r>
              <a:rPr lang="en-US" sz="1600" dirty="0" smtClean="0">
                <a:cs typeface="+mn-cs"/>
              </a:rPr>
              <a:t>contains information to implement UOM XML system interface with CenturyLink for pre-order functions, including supported services, interface architecture, WSDL &amp; ASR flow, SOAP structure, as well as SOAP fault codes and messages.</a:t>
            </a:r>
          </a:p>
          <a:p>
            <a:pPr>
              <a:buFont typeface="Arial" pitchFamily="34" charset="0"/>
              <a:buChar char="•"/>
            </a:pPr>
            <a:endParaRPr lang="en-US" sz="1600" b="1" dirty="0" smtClean="0"/>
          </a:p>
          <a:p>
            <a:pPr>
              <a:buFont typeface="Arial" pitchFamily="34" charset="0"/>
              <a:buChar char="•"/>
            </a:pPr>
            <a:r>
              <a:rPr lang="en-US" sz="1600" b="1" dirty="0" smtClean="0"/>
              <a:t>EASE Implementation Guideline</a:t>
            </a:r>
          </a:p>
          <a:p>
            <a:pPr lvl="2">
              <a:buFont typeface="Arial" pitchFamily="34" charset="0"/>
              <a:buChar char="•"/>
            </a:pPr>
            <a:r>
              <a:rPr lang="en-US" sz="1600" b="1" dirty="0" smtClean="0">
                <a:cs typeface="+mn-cs"/>
              </a:rPr>
              <a:t>ASR Implementation Guidelines </a:t>
            </a:r>
            <a:r>
              <a:rPr lang="en-US" sz="1600" dirty="0" smtClean="0">
                <a:cs typeface="+mn-cs"/>
              </a:rPr>
              <a:t>– EASE UOM XML Interfaces describes the procedure and activities to implement UOM XML interface with CenturyLink, including communication, requirements, documentation overview, connectivity testing, the testing process, and production support.</a:t>
            </a:r>
          </a:p>
          <a:p>
            <a:pPr lvl="2">
              <a:buFont typeface="Arial" pitchFamily="34" charset="0"/>
              <a:buChar char="•"/>
            </a:pPr>
            <a:endParaRPr lang="en-US" sz="1400" dirty="0" smtClean="0">
              <a:cs typeface="+mn-cs"/>
            </a:endParaRPr>
          </a:p>
          <a:p>
            <a:pPr lvl="1">
              <a:buFont typeface="Arial" pitchFamily="34" charset="0"/>
              <a:buChar char="•"/>
            </a:pPr>
            <a:endParaRPr lang="en-US" sz="1600" dirty="0" smtClean="0"/>
          </a:p>
          <a:p>
            <a:r>
              <a:rPr lang="en-US" dirty="0" smtClean="0"/>
              <a:t> </a:t>
            </a:r>
          </a:p>
          <a:p>
            <a:endParaRPr lang="en-US" dirty="0" smtClean="0"/>
          </a:p>
          <a:p>
            <a:pPr>
              <a:buFont typeface="Arial" pitchFamily="34" charset="0"/>
              <a:buChar char="•"/>
            </a:pPr>
            <a:endParaRPr lang="en-US" sz="1600" dirty="0" smtClean="0"/>
          </a:p>
        </p:txBody>
      </p:sp>
      <p:sp>
        <p:nvSpPr>
          <p:cNvPr id="13316" name="Slide Number Placeholder 3"/>
          <p:cNvSpPr>
            <a:spLocks noGrp="1"/>
          </p:cNvSpPr>
          <p:nvPr>
            <p:ph type="sldNum" sz="quarter" idx="11"/>
          </p:nvPr>
        </p:nvSpPr>
        <p:spPr>
          <a:noFill/>
          <a:ln>
            <a:miter lim="800000"/>
            <a:headEnd/>
            <a:tailEnd/>
          </a:ln>
        </p:spPr>
        <p:txBody>
          <a:bodyPr/>
          <a:lstStyle/>
          <a:p>
            <a:fld id="{A8F85A70-EF52-4DB6-BB39-9A6A13622D00}" type="slidenum">
              <a:rPr lang="en-US" smtClean="0">
                <a:latin typeface="Arial" charset="0"/>
              </a:rPr>
              <a:pPr/>
              <a:t>8</a:t>
            </a:fld>
            <a:endParaRPr lang="en-US" dirty="0" smtClean="0">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algn="ctr" eaLnBrk="1" hangingPunct="1"/>
            <a:r>
              <a:rPr lang="en-US" sz="4000" dirty="0" smtClean="0"/>
              <a:t>EASE – CORA </a:t>
            </a:r>
            <a:br>
              <a:rPr lang="en-US" sz="4000" dirty="0" smtClean="0"/>
            </a:br>
            <a:r>
              <a:rPr lang="en-US" sz="4000" dirty="0" smtClean="0"/>
              <a:t>Comparison</a:t>
            </a:r>
          </a:p>
        </p:txBody>
      </p:sp>
      <p:sp>
        <p:nvSpPr>
          <p:cNvPr id="5123" name="Rectangle 9"/>
          <p:cNvSpPr>
            <a:spLocks noGrp="1" noChangeArrowheads="1"/>
          </p:cNvSpPr>
          <p:nvPr>
            <p:ph type="subTitle" idx="1"/>
          </p:nvPr>
        </p:nvSpPr>
        <p:spPr>
          <a:xfrm>
            <a:off x="447675" y="641350"/>
            <a:ext cx="2143125" cy="609600"/>
          </a:xfrm>
        </p:spPr>
        <p:txBody>
          <a:bodyPr/>
          <a:lstStyle/>
          <a:p>
            <a:pPr marL="0" indent="0" eaLnBrk="1" hangingPunct="1"/>
            <a:r>
              <a:rPr lang="en-US" dirty="0" smtClean="0"/>
              <a:t>EASE ASR Consolidation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_template2_NEW">
  <a:themeElements>
    <a:clrScheme name="CL_template2c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fontScheme name="CL_template2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L_template2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template2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template2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template2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template2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template2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template2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template2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template2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template2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template2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template2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_template2c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1539</TotalTime>
  <Words>2144</Words>
  <Application>Microsoft Office PowerPoint</Application>
  <PresentationFormat>On-screen Show (4:3)</PresentationFormat>
  <Paragraphs>794</Paragraphs>
  <Slides>54</Slides>
  <Notes>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CL_template2_NEW</vt:lpstr>
      <vt:lpstr>EASE ASR Consolidation  Tech Spec Review</vt:lpstr>
      <vt:lpstr>EASE ASR Consolidation</vt:lpstr>
      <vt:lpstr>EASE ASR Consolidation</vt:lpstr>
      <vt:lpstr>EASE ASR Consolidation</vt:lpstr>
      <vt:lpstr>EASE ASR Consolidation</vt:lpstr>
      <vt:lpstr>Interface Tech Specs Documentation</vt:lpstr>
      <vt:lpstr>Interface Tech Specs</vt:lpstr>
      <vt:lpstr>Interface Tech Specs</vt:lpstr>
      <vt:lpstr>EASE – CORA  Comparison</vt:lpstr>
      <vt:lpstr>EASE –CORA Comparison</vt:lpstr>
      <vt:lpstr>EASE –CORA Comparison</vt:lpstr>
      <vt:lpstr>EASE – CORA Comparison</vt:lpstr>
      <vt:lpstr>EASE – CORA Comparison</vt:lpstr>
      <vt:lpstr>EASE –CORA Comparison</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EASE Virtual Front Office</vt:lpstr>
      <vt:lpstr>UOM XML Interface</vt:lpstr>
      <vt:lpstr>UOM XML Interface</vt:lpstr>
      <vt:lpstr>UOM XML Interface</vt:lpstr>
      <vt:lpstr>UOM XML Interface</vt:lpstr>
      <vt:lpstr>UOM XML Interface</vt:lpstr>
      <vt:lpstr>UOM XML Interface</vt:lpstr>
      <vt:lpstr>Additional Assistance</vt:lpstr>
      <vt:lpstr>EASE ASR Consolidation</vt:lpstr>
      <vt:lpstr>Presentation Questions</vt:lpstr>
      <vt:lpstr>Appendix 1</vt:lpstr>
      <vt:lpstr>EASE –CORA Comparison</vt:lpstr>
      <vt:lpstr>EASE – CORA Comparison</vt:lpstr>
      <vt:lpstr>EASE – CORA Comparison</vt:lpstr>
    </vt:vector>
  </TitlesOfParts>
  <Company>MAI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is set in Arial, 24pt, white.  It has a line space of 1, allowing two lines.</dc:title>
  <dc:creator>monigle</dc:creator>
  <cp:lastModifiedBy>Deborah Peterson</cp:lastModifiedBy>
  <cp:revision>163</cp:revision>
  <cp:lastPrinted>2009-08-27T20:02:03Z</cp:lastPrinted>
  <dcterms:created xsi:type="dcterms:W3CDTF">2012-08-02T15:26:06Z</dcterms:created>
  <dcterms:modified xsi:type="dcterms:W3CDTF">2016-03-04T22:08:27Z</dcterms:modified>
</cp:coreProperties>
</file>